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7" r:id="rId2"/>
    <p:sldMasterId id="2147483663" r:id="rId3"/>
  </p:sldMasterIdLst>
  <p:notesMasterIdLst>
    <p:notesMasterId r:id="rId15"/>
  </p:notesMasterIdLst>
  <p:sldIdLst>
    <p:sldId id="290" r:id="rId4"/>
    <p:sldId id="366" r:id="rId5"/>
    <p:sldId id="311" r:id="rId6"/>
    <p:sldId id="367" r:id="rId7"/>
    <p:sldId id="358" r:id="rId8"/>
    <p:sldId id="352" r:id="rId9"/>
    <p:sldId id="351" r:id="rId10"/>
    <p:sldId id="362" r:id="rId11"/>
    <p:sldId id="368" r:id="rId12"/>
    <p:sldId id="369" r:id="rId13"/>
    <p:sldId id="365" r:id="rId14"/>
  </p:sldIdLst>
  <p:sldSz cx="9144000" cy="5143500" type="screen16x9"/>
  <p:notesSz cx="6797675" cy="9926638"/>
  <p:embeddedFontLst>
    <p:embeddedFont>
      <p:font typeface="Fira Sans Extra Condensed" panose="020B0503050000020004" pitchFamily="34" charset="0"/>
      <p:regular r:id="rId16"/>
      <p:bold r:id="rId17"/>
      <p:italic r:id="rId18"/>
      <p:boldItalic r:id="rId19"/>
    </p:embeddedFont>
    <p:embeddedFont>
      <p:font typeface="Roboto" pitchFamily="2" charset="0"/>
      <p:regular r:id="rId20"/>
      <p:bold r:id="rId21"/>
      <p:italic r:id="rId22"/>
      <p:boldItalic r:id="rId23"/>
    </p:embeddedFont>
    <p:embeddedFont>
      <p:font typeface="Wingdings 3" panose="05040102010807070707" pitchFamily="18" charset="2"/>
      <p:regular r:id="rId24"/>
    </p:embeddedFont>
  </p:embeddedFontLst>
  <p:defaultTextStyle>
    <a:defPPr>
      <a:defRPr lang="de-DE"/>
    </a:defPPr>
    <a:lvl1pPr marL="0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44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688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532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375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219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063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399907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2750" algn="l" defTabSz="685688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15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pos="227" userDrawn="1">
          <p15:clr>
            <a:srgbClr val="A4A3A4"/>
          </p15:clr>
        </p15:guide>
        <p15:guide id="4" orient="horz" pos="225" userDrawn="1">
          <p15:clr>
            <a:srgbClr val="A4A3A4"/>
          </p15:clr>
        </p15:guide>
        <p15:guide id="5" pos="584" userDrawn="1">
          <p15:clr>
            <a:srgbClr val="A4A3A4"/>
          </p15:clr>
        </p15:guide>
        <p15:guide id="6" orient="horz" pos="167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bina Tandari" initials="ST" lastIdx="1" clrIdx="0">
    <p:extLst>
      <p:ext uri="{19B8F6BF-5375-455C-9EA6-DF929625EA0E}">
        <p15:presenceInfo xmlns:p15="http://schemas.microsoft.com/office/powerpoint/2012/main" userId="Sabina Tanda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7C34"/>
    <a:srgbClr val="FFE560"/>
    <a:srgbClr val="A42310"/>
    <a:srgbClr val="538A2D"/>
    <a:srgbClr val="0070C0"/>
    <a:srgbClr val="3ACEBE"/>
    <a:srgbClr val="5899B3"/>
    <a:srgbClr val="44648E"/>
    <a:srgbClr val="436A91"/>
    <a:srgbClr val="5AB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05" autoAdjust="0"/>
    <p:restoredTop sz="96247" autoAdjust="0"/>
  </p:normalViewPr>
  <p:slideViewPr>
    <p:cSldViewPr snapToGrid="0">
      <p:cViewPr varScale="1">
        <p:scale>
          <a:sx n="141" d="100"/>
          <a:sy n="141" d="100"/>
        </p:scale>
        <p:origin x="822" y="120"/>
      </p:cViewPr>
      <p:guideLst>
        <p:guide orient="horz" pos="3015"/>
        <p:guide pos="2880"/>
        <p:guide pos="227"/>
        <p:guide orient="horz" pos="225"/>
        <p:guide pos="584"/>
        <p:guide orient="horz" pos="16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6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2.fntdata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9.fntdata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font" Target="fonts/font4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8756E-3445-4E3F-B214-9B284580C09F}" type="datetimeFigureOut">
              <a:rPr lang="de-AT" smtClean="0"/>
              <a:t>17.09.2026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794AB-FB18-4E54-8E39-7376ABC691B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7546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44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688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32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375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219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063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907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750" algn="l" defTabSz="68568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Besser: Titel des WP benennen, DUT Logo muss mit rauf, FFG usw. 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90492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FEF27-C587-BB87-F9DC-2901131FC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CE8BA45-0B70-39ED-70B7-36D7117208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C17E0F0-2FEE-FF96-F75E-A49ED4E88A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C1FF0E-4C09-FA2D-10D8-5480C7DB6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1796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7698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6FD2BF-BD86-E08E-591C-BD08D58DB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A55AFF5-7F4C-C55B-C42F-3A3EB8E41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07DA25C-A477-B94A-AF49-3A4229437E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pPr marL="0" marR="0" lvl="0" indent="0" algn="l" defTabSz="1371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800" b="0" dirty="0">
              <a:cs typeface="Arial" panose="020B0604020202020204" pitchFamily="34" charset="0"/>
            </a:endParaRPr>
          </a:p>
          <a:p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2A40D8E-08ED-7214-FC94-E98A7F330B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07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904801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618A9-D9F6-FCBB-D19D-DECADD6CE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D4205D9-C212-35CB-B67C-DCA511C06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60A6E2B-0D9E-2874-4237-18E3DA79E3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EAE450F-87C4-663F-4657-4448D404A9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5120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AE097-DC55-2A53-5B2E-CD5E5FA76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F953929-AA65-44A9-5D83-1069C3DBC8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F8245AB-2C0B-5B14-CB0F-9910CD435B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ADA65C-514B-6CAB-4798-94BE9B3990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599564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1B76-D4AF-D822-0643-53086B499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95431D4-E729-60B6-E3AD-9E90B0E5A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595F41E-D849-7084-D70E-854E81ADB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1E6879C-A7E3-FC80-6F37-96599F6CF7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5953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B724A-E695-0A24-0196-3E6EF42B8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964E2A6-018B-BC94-1FEB-C505748CE8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774DDC7-0E63-F801-8E6C-87E152F017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1C861B-6E0D-A892-3696-20B379BCBB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989874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82476F-CE13-4B5A-1D13-4AC65A270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ADD7D4B-A803-1F88-E5C8-35075832C4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37E5963-32CD-8080-A219-73772A8A8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38EC4C3-B06D-BFA2-0FC7-F4FA68BEB3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61029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DC0F5-97B6-A7A5-515D-9CCB2F3BC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CA1359D-DA8F-1DBA-582B-FA703A01DC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8B6179D-A41B-D380-9DDD-9D9BA9CBCD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Besser: Titel des WP benennen, DUT Logo muss mit rauf, FFG usw. </a:t>
            </a:r>
            <a:endParaRPr lang="de-AT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A95F8A3-8213-D2F3-7BCB-C37D75032B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4794AB-FB18-4E54-8E39-7376ABC691B8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2264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0DE288C6-434D-4335-91A7-21D9E1AD7D3D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853331" y="1410891"/>
            <a:ext cx="7516905" cy="1080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100000"/>
              </a:lnSpc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1C74E84C-96B4-49D8-BFCD-51A8D6D5814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871259" y="2571750"/>
            <a:ext cx="7516905" cy="72900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342935" indent="0" algn="ctr">
              <a:buNone/>
              <a:defRPr sz="1500"/>
            </a:lvl2pPr>
            <a:lvl3pPr marL="685869" indent="0" algn="ctr">
              <a:buNone/>
              <a:defRPr sz="1350"/>
            </a:lvl3pPr>
            <a:lvl4pPr marL="1028804" indent="0" algn="ctr">
              <a:buNone/>
              <a:defRPr sz="1200"/>
            </a:lvl4pPr>
            <a:lvl5pPr marL="1371738" indent="0" algn="ctr">
              <a:buNone/>
              <a:defRPr sz="1200"/>
            </a:lvl5pPr>
            <a:lvl6pPr marL="1714671" indent="0" algn="ctr">
              <a:buNone/>
              <a:defRPr sz="1200"/>
            </a:lvl6pPr>
            <a:lvl7pPr marL="2057607" indent="0" algn="ctr">
              <a:buNone/>
              <a:defRPr sz="1200"/>
            </a:lvl7pPr>
            <a:lvl8pPr marL="2400540" indent="0" algn="ctr">
              <a:buNone/>
              <a:defRPr sz="1200"/>
            </a:lvl8pPr>
            <a:lvl9pPr marL="2743475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AC263269-8AB5-48EE-8E0F-9B422646DB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871259" y="3551515"/>
            <a:ext cx="7498977" cy="126900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1656331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67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 oder Slogan qu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1">
            <a:extLst>
              <a:ext uri="{FF2B5EF4-FFF2-40B4-BE49-F238E27FC236}">
                <a16:creationId xmlns:a16="http://schemas.microsoft.com/office/drawing/2014/main" id="{0DE288C6-434D-4335-91A7-21D9E1AD7D3D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853331" y="1410891"/>
            <a:ext cx="7516905" cy="1080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100000"/>
              </a:lnSpc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3" name="Untertitel 2">
            <a:extLst>
              <a:ext uri="{FF2B5EF4-FFF2-40B4-BE49-F238E27FC236}">
                <a16:creationId xmlns:a16="http://schemas.microsoft.com/office/drawing/2014/main" id="{1C74E84C-96B4-49D8-BFCD-51A8D6D58149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871259" y="2571750"/>
            <a:ext cx="7516905" cy="72900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342935" indent="0" algn="ctr">
              <a:buNone/>
              <a:defRPr sz="1500"/>
            </a:lvl2pPr>
            <a:lvl3pPr marL="685869" indent="0" algn="ctr">
              <a:buNone/>
              <a:defRPr sz="1350"/>
            </a:lvl3pPr>
            <a:lvl4pPr marL="1028804" indent="0" algn="ctr">
              <a:buNone/>
              <a:defRPr sz="1200"/>
            </a:lvl4pPr>
            <a:lvl5pPr marL="1371738" indent="0" algn="ctr">
              <a:buNone/>
              <a:defRPr sz="1200"/>
            </a:lvl5pPr>
            <a:lvl6pPr marL="1714671" indent="0" algn="ctr">
              <a:buNone/>
              <a:defRPr sz="1200"/>
            </a:lvl6pPr>
            <a:lvl7pPr marL="2057607" indent="0" algn="ctr">
              <a:buNone/>
              <a:defRPr sz="1200"/>
            </a:lvl7pPr>
            <a:lvl8pPr marL="2400540" indent="0" algn="ctr">
              <a:buNone/>
              <a:defRPr sz="1200"/>
            </a:lvl8pPr>
            <a:lvl9pPr marL="2743475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4" name="Bildplatzhalter 6">
            <a:extLst>
              <a:ext uri="{FF2B5EF4-FFF2-40B4-BE49-F238E27FC236}">
                <a16:creationId xmlns:a16="http://schemas.microsoft.com/office/drawing/2014/main" id="{44899036-4BE9-4B46-A745-2A8DF1F700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9144000" cy="17145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Bild durch Klicken auf Symbol hinzufügen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341399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67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ildplatzhalter 8">
            <a:extLst>
              <a:ext uri="{FF2B5EF4-FFF2-40B4-BE49-F238E27FC236}">
                <a16:creationId xmlns:a16="http://schemas.microsoft.com/office/drawing/2014/main" id="{008587B5-A4C4-4791-97AD-D218790BA61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34000" y="0"/>
            <a:ext cx="3510000" cy="5143500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58381CF-AB68-4039-8658-805CC9FFE0DF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853330" y="1410891"/>
            <a:ext cx="4294094" cy="1080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100000"/>
              </a:lnSpc>
              <a:defRPr sz="3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F9198E8F-D48F-4D7B-91F2-59A8AF91DC6D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871258" y="2571750"/>
            <a:ext cx="4294094" cy="72900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342935" indent="0" algn="ctr">
              <a:buNone/>
              <a:defRPr sz="1500"/>
            </a:lvl2pPr>
            <a:lvl3pPr marL="685869" indent="0" algn="ctr">
              <a:buNone/>
              <a:defRPr sz="1350"/>
            </a:lvl3pPr>
            <a:lvl4pPr marL="1028804" indent="0" algn="ctr">
              <a:buNone/>
              <a:defRPr sz="1200"/>
            </a:lvl4pPr>
            <a:lvl5pPr marL="1371738" indent="0" algn="ctr">
              <a:buNone/>
              <a:defRPr sz="1200"/>
            </a:lvl5pPr>
            <a:lvl6pPr marL="1714671" indent="0" algn="ctr">
              <a:buNone/>
              <a:defRPr sz="1200"/>
            </a:lvl6pPr>
            <a:lvl7pPr marL="2057607" indent="0" algn="ctr">
              <a:buNone/>
              <a:defRPr sz="1200"/>
            </a:lvl7pPr>
            <a:lvl8pPr marL="2400540" indent="0" algn="ctr">
              <a:buNone/>
              <a:defRPr sz="1200"/>
            </a:lvl8pPr>
            <a:lvl9pPr marL="2743475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34092DC9-FA1F-4781-A345-1C21A55B8E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white">
          <a:xfrm>
            <a:off x="871258" y="3551515"/>
            <a:ext cx="4294094" cy="126900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1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</p:spTree>
    <p:extLst>
      <p:ext uri="{BB962C8B-B14F-4D97-AF65-F5344CB8AC3E}">
        <p14:creationId xmlns:p14="http://schemas.microsoft.com/office/powerpoint/2010/main" val="3005888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ß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A249A73A-825B-4845-ABEB-2187D49B0C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869089" y="2571750"/>
            <a:ext cx="7449180" cy="323165"/>
          </a:xfrm>
          <a:prstGeom prst="rect">
            <a:avLst/>
          </a:prstGeom>
        </p:spPr>
        <p:txBody>
          <a:bodyPr anchor="t" anchorCtr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Untertitel 2">
            <a:extLst>
              <a:ext uri="{FF2B5EF4-FFF2-40B4-BE49-F238E27FC236}">
                <a16:creationId xmlns:a16="http://schemas.microsoft.com/office/drawing/2014/main" id="{D7ED861C-29E7-4466-AE14-DA1425003CBB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868600" y="1685633"/>
            <a:ext cx="7449180" cy="729000"/>
          </a:xfrm>
          <a:prstGeom prst="rect">
            <a:avLst/>
          </a:prstGeom>
          <a:noFill/>
        </p:spPr>
        <p:txBody>
          <a:bodyPr anchor="b" anchorCtr="0"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j-lt"/>
              </a:defRPr>
            </a:lvl1pPr>
            <a:lvl2pPr marL="342935" indent="0" algn="ctr">
              <a:buNone/>
              <a:defRPr sz="1500"/>
            </a:lvl2pPr>
            <a:lvl3pPr marL="685869" indent="0" algn="ctr">
              <a:buNone/>
              <a:defRPr sz="1350"/>
            </a:lvl3pPr>
            <a:lvl4pPr marL="1028804" indent="0" algn="ctr">
              <a:buNone/>
              <a:defRPr sz="1200"/>
            </a:lvl4pPr>
            <a:lvl5pPr marL="1371738" indent="0" algn="ctr">
              <a:buNone/>
              <a:defRPr sz="1200"/>
            </a:lvl5pPr>
            <a:lvl6pPr marL="1714671" indent="0" algn="ctr">
              <a:buNone/>
              <a:defRPr sz="1200"/>
            </a:lvl6pPr>
            <a:lvl7pPr marL="2057607" indent="0" algn="ctr">
              <a:buNone/>
              <a:defRPr sz="1200"/>
            </a:lvl7pPr>
            <a:lvl8pPr marL="2400540" indent="0" algn="ctr">
              <a:buNone/>
              <a:defRPr sz="1200"/>
            </a:lvl8pPr>
            <a:lvl9pPr marL="2743475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65760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8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ß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5294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36B52029-DC44-4DF5-9BEC-6F423CA5FEB6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853330" y="1410891"/>
            <a:ext cx="4294094" cy="108000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ct val="100000"/>
              </a:lnSpc>
              <a:defRPr sz="3600" b="1">
                <a:solidFill>
                  <a:srgbClr val="00AA5A"/>
                </a:solidFill>
                <a:latin typeface="+mn-lt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0" name="Untertitel 2">
            <a:extLst>
              <a:ext uri="{FF2B5EF4-FFF2-40B4-BE49-F238E27FC236}">
                <a16:creationId xmlns:a16="http://schemas.microsoft.com/office/drawing/2014/main" id="{61BEAF6C-9677-424C-BDE3-73BE16064C2E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871258" y="2571750"/>
            <a:ext cx="4294094" cy="729000"/>
          </a:xfrm>
          <a:prstGeom prst="rect">
            <a:avLst/>
          </a:prstGeom>
          <a:noFill/>
        </p:spPr>
        <p:txBody>
          <a:bodyPr/>
          <a:lstStyle>
            <a:lvl1pPr marL="0" indent="0" algn="l">
              <a:buNone/>
              <a:defRPr sz="2100" b="1">
                <a:solidFill>
                  <a:schemeClr val="tx1"/>
                </a:solidFill>
                <a:latin typeface="+mj-lt"/>
              </a:defRPr>
            </a:lvl1pPr>
            <a:lvl2pPr marL="342935" indent="0" algn="ctr">
              <a:buNone/>
              <a:defRPr sz="1500"/>
            </a:lvl2pPr>
            <a:lvl3pPr marL="685869" indent="0" algn="ctr">
              <a:buNone/>
              <a:defRPr sz="1350"/>
            </a:lvl3pPr>
            <a:lvl4pPr marL="1028804" indent="0" algn="ctr">
              <a:buNone/>
              <a:defRPr sz="1200"/>
            </a:lvl4pPr>
            <a:lvl5pPr marL="1371738" indent="0" algn="ctr">
              <a:buNone/>
              <a:defRPr sz="1200"/>
            </a:lvl5pPr>
            <a:lvl6pPr marL="1714671" indent="0" algn="ctr">
              <a:buNone/>
              <a:defRPr sz="1200"/>
            </a:lvl6pPr>
            <a:lvl7pPr marL="2057607" indent="0" algn="ctr">
              <a:buNone/>
              <a:defRPr sz="1200"/>
            </a:lvl7pPr>
            <a:lvl8pPr marL="2400540" indent="0" algn="ctr">
              <a:buNone/>
              <a:defRPr sz="1200"/>
            </a:lvl8pPr>
            <a:lvl9pPr marL="2743475" indent="0" algn="ctr">
              <a:buNone/>
              <a:defRPr sz="12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11" name="Textplatzhalter 7">
            <a:extLst>
              <a:ext uri="{FF2B5EF4-FFF2-40B4-BE49-F238E27FC236}">
                <a16:creationId xmlns:a16="http://schemas.microsoft.com/office/drawing/2014/main" id="{EAFD8041-A6BA-4520-B8CE-F7CCCA0AE98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 bwMode="white">
          <a:xfrm>
            <a:off x="871258" y="3551515"/>
            <a:ext cx="4294094" cy="1269000"/>
          </a:xfrm>
          <a:prstGeom prst="rect">
            <a:avLst/>
          </a:prstGeom>
        </p:spPr>
        <p:txBody>
          <a:bodyPr anchor="b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tx1"/>
                </a:solidFill>
                <a:latin typeface="+mj-lt"/>
                <a:cs typeface="Arial" panose="020B0604020202020204" pitchFamily="34" charset="0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6" name="Bildplatzhalter 8">
            <a:extLst>
              <a:ext uri="{FF2B5EF4-FFF2-40B4-BE49-F238E27FC236}">
                <a16:creationId xmlns:a16="http://schemas.microsoft.com/office/drawing/2014/main" id="{A5A2FCA2-CFB0-40FD-BE96-436A11DC910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634000" y="0"/>
            <a:ext cx="3510000" cy="5143500"/>
          </a:xfrm>
          <a:prstGeom prst="rect">
            <a:avLst/>
          </a:prstGeom>
        </p:spPr>
        <p:txBody>
          <a:bodyPr/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1618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544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ßfoli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108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Text und Graf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253826E2-F158-4960-A640-B8D873437E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99026" y="1314450"/>
            <a:ext cx="4192604" cy="3269543"/>
          </a:xfrm>
          <a:prstGeom prst="rect">
            <a:avLst/>
          </a:prstGeom>
        </p:spPr>
        <p:txBody>
          <a:bodyPr/>
          <a:lstStyle>
            <a:lvl1pPr marL="171468" indent="-171468">
              <a:lnSpc>
                <a:spcPts val="165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500"/>
            </a:lvl1pPr>
            <a:lvl2pPr marL="514401" indent="-171468">
              <a:lnSpc>
                <a:spcPts val="165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350"/>
            </a:lvl2pPr>
            <a:lvl3pPr marL="857336" indent="-171468">
              <a:lnSpc>
                <a:spcPts val="165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200"/>
            </a:lvl3pPr>
            <a:lvl4pPr marL="1200270" indent="-171468">
              <a:lnSpc>
                <a:spcPts val="165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050"/>
            </a:lvl4pPr>
            <a:lvl5pPr marL="1543205" indent="-171468">
              <a:lnSpc>
                <a:spcPts val="165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5D99D309-427E-49A0-A810-E0BBA3EFDB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14974" y="1314451"/>
            <a:ext cx="4114484" cy="32695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</a:lstStyle>
          <a:p>
            <a:endParaRPr lang="de-A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57A6D93-7B37-4C62-8A0D-BE083E274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smtClean="0"/>
              <a:pPr/>
              <a:t>‹Nr.›</a:t>
            </a:fld>
            <a:endParaRPr lang="de-AT"/>
          </a:p>
        </p:txBody>
      </p:sp>
      <p:sp>
        <p:nvSpPr>
          <p:cNvPr id="12" name="Titel 12">
            <a:extLst>
              <a:ext uri="{FF2B5EF4-FFF2-40B4-BE49-F238E27FC236}">
                <a16:creationId xmlns:a16="http://schemas.microsoft.com/office/drawing/2014/main" id="{2E445F0B-5CFC-4505-91BE-E5E084BF1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9" name="Fußzeilenplatzhalter">
            <a:extLst>
              <a:ext uri="{FF2B5EF4-FFF2-40B4-BE49-F238E27FC236}">
                <a16:creationId xmlns:a16="http://schemas.microsoft.com/office/drawing/2014/main" id="{C03D8AD8-D5B8-4A4D-A240-05536214B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14018" y="4802036"/>
            <a:ext cx="5915964" cy="220612"/>
          </a:xfrm>
          <a:prstGeom prst="rect">
            <a:avLst/>
          </a:prstGeom>
        </p:spPr>
        <p:txBody>
          <a:bodyPr/>
          <a:lstStyle>
            <a:lvl1pPr algn="ctr">
              <a:defRPr sz="750"/>
            </a:lvl1pPr>
          </a:lstStyle>
          <a:p>
            <a:r>
              <a:rPr lang="de-DE"/>
              <a:t>Tag der Aktiven Mobilität | 19.09.2026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453143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: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">
            <a:extLst>
              <a:ext uri="{FF2B5EF4-FFF2-40B4-BE49-F238E27FC236}">
                <a16:creationId xmlns:a16="http://schemas.microsoft.com/office/drawing/2014/main" id="{B89AD7A2-9120-4BDD-9F22-4C6A2F084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Tag der Aktiven Mobilität | 19.09.2026</a:t>
            </a:r>
            <a:endParaRPr lang="de-AT" dirty="0"/>
          </a:p>
        </p:txBody>
      </p:sp>
      <p:sp>
        <p:nvSpPr>
          <p:cNvPr id="5" name="Foliennummernplatzhalter">
            <a:extLst>
              <a:ext uri="{FF2B5EF4-FFF2-40B4-BE49-F238E27FC236}">
                <a16:creationId xmlns:a16="http://schemas.microsoft.com/office/drawing/2014/main" id="{50A3A49A-E148-47BD-BFF1-E4F3E9ED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smtClean="0"/>
              <a:pPr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014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sv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C0A5969-4F54-428A-8F53-9725402EA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9285" y="344749"/>
            <a:ext cx="1428877" cy="725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040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94" r:id="rId2"/>
    <p:sldLayoutId id="2147483681" r:id="rId3"/>
    <p:sldLayoutId id="2147483666" r:id="rId4"/>
    <p:sldLayoutId id="2147483672" r:id="rId5"/>
  </p:sldLayoutIdLst>
  <p:hf hdr="0" dt="0"/>
  <p:txStyles>
    <p:titleStyle>
      <a:lvl1pPr algn="l" defTabSz="68586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68" indent="-171468" algn="l" defTabSz="6858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40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9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4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8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9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4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8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1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7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5" userDrawn="1">
          <p15:clr>
            <a:srgbClr val="F26B43"/>
          </p15:clr>
        </p15:guide>
        <p15:guide id="2" pos="227" userDrawn="1">
          <p15:clr>
            <a:srgbClr val="F26B43"/>
          </p15:clr>
        </p15:guide>
        <p15:guide id="3" pos="584" userDrawn="1">
          <p15:clr>
            <a:srgbClr val="F26B43"/>
          </p15:clr>
        </p15:guide>
        <p15:guide id="4" pos="3544" userDrawn="1">
          <p15:clr>
            <a:srgbClr val="F26B43"/>
          </p15:clr>
        </p15:guide>
        <p15:guide id="5" orient="horz" pos="245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C0A5969-4F54-428A-8F53-9725402EA90F}"/>
              </a:ext>
            </a:extLst>
          </p:cNvPr>
          <p:cNvPicPr>
            <a:picLocks noChangeAspect="1"/>
          </p:cNvPicPr>
          <p:nvPr userDrawn="1"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285" y="344748"/>
            <a:ext cx="1428877" cy="72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90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0" r:id="rId2"/>
  </p:sldLayoutIdLst>
  <p:hf hdr="0" dt="0"/>
  <p:txStyles>
    <p:titleStyle>
      <a:lvl1pPr algn="l" defTabSz="68586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68" indent="-171468" algn="l" defTabSz="6858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40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9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4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8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9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4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8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1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7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27" userDrawn="1">
          <p15:clr>
            <a:srgbClr val="F26B43"/>
          </p15:clr>
        </p15:guide>
        <p15:guide id="2" pos="584" userDrawn="1">
          <p15:clr>
            <a:srgbClr val="F26B43"/>
          </p15:clr>
        </p15:guide>
        <p15:guide id="3" orient="horz" pos="22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oliennummernplatzhalter 4">
            <a:extLst>
              <a:ext uri="{FF2B5EF4-FFF2-40B4-BE49-F238E27FC236}">
                <a16:creationId xmlns:a16="http://schemas.microsoft.com/office/drawing/2014/main" id="{6538988A-0E70-413E-A1CA-DBC3E803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28967" y="4799593"/>
            <a:ext cx="465750" cy="220611"/>
          </a:xfrm>
          <a:prstGeom prst="rect">
            <a:avLst/>
          </a:prstGeom>
        </p:spPr>
        <p:txBody>
          <a:bodyPr lIns="0" rIns="0" anchor="t" anchorCtr="0"/>
          <a:lstStyle>
            <a:lvl1pPr algn="r">
              <a:defRPr sz="750"/>
            </a:lvl1pPr>
          </a:lstStyle>
          <a:p>
            <a:fld id="{42A34F10-2999-4EF4-87A6-674A01489631}" type="slidenum">
              <a:rPr lang="de-AT" smtClean="0"/>
              <a:pPr/>
              <a:t>‹Nr.›</a:t>
            </a:fld>
            <a:endParaRPr lang="de-AT" dirty="0"/>
          </a:p>
        </p:txBody>
      </p:sp>
      <p:sp>
        <p:nvSpPr>
          <p:cNvPr id="13" name="Fußzeilenplatzhalter">
            <a:extLst>
              <a:ext uri="{FF2B5EF4-FFF2-40B4-BE49-F238E27FC236}">
                <a16:creationId xmlns:a16="http://schemas.microsoft.com/office/drawing/2014/main" id="{C03D8AD8-D5B8-4A4D-A240-05536214B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14018" y="4802036"/>
            <a:ext cx="5915964" cy="220612"/>
          </a:xfrm>
          <a:prstGeom prst="rect">
            <a:avLst/>
          </a:prstGeom>
        </p:spPr>
        <p:txBody>
          <a:bodyPr/>
          <a:lstStyle>
            <a:lvl1pPr algn="ctr">
              <a:defRPr sz="750"/>
            </a:lvl1pPr>
          </a:lstStyle>
          <a:p>
            <a:r>
              <a:rPr lang="de-DE"/>
              <a:t>Tag der Aktiven Mobilität | 19.09.2026</a:t>
            </a:r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E8A6153-5CE5-44DA-A598-E203C1C00B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9285" y="4783400"/>
            <a:ext cx="490248" cy="22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00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7" r:id="rId2"/>
  </p:sldLayoutIdLst>
  <p:hf hdr="0" dt="0"/>
  <p:txStyles>
    <p:titleStyle>
      <a:lvl1pPr algn="l" defTabSz="68586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68" indent="-171468" algn="l" defTabSz="6858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40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336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270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205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139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074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008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941" indent="-171468" algn="l" defTabSz="68586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3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69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804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738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671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607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540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475" algn="l" defTabSz="68586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14" userDrawn="1">
          <p15:clr>
            <a:srgbClr val="F26B43"/>
          </p15:clr>
        </p15:guide>
        <p15:guide id="2" pos="229" userDrawn="1">
          <p15:clr>
            <a:srgbClr val="F26B43"/>
          </p15:clr>
        </p15:guide>
        <p15:guide id="3" orient="horz" pos="305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svg"/><Relationship Id="rId4" Type="http://schemas.openxmlformats.org/officeDocument/2006/relationships/image" Target="../media/image18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C0521E60-7609-4135-92D6-420062643BC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21" y="0"/>
            <a:ext cx="3509962" cy="51435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E07E451-5E50-44F8-9901-0436A75B4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727" y="1635485"/>
            <a:ext cx="4897566" cy="1971345"/>
          </a:xfrm>
          <a:prstGeom prst="rect">
            <a:avLst/>
          </a:prstGeom>
        </p:spPr>
        <p:txBody>
          <a:bodyPr/>
          <a:lstStyle/>
          <a:p>
            <a:br>
              <a:rPr lang="de-AT" sz="3200" b="0" noProof="0" dirty="0"/>
            </a:br>
            <a:r>
              <a:rPr lang="de-AT" sz="2800" b="0" noProof="0" dirty="0"/>
              <a:t>Aktiv unterwegs in St. Pölten!? Ergebnisse einer Schüler*innen-Befragung</a:t>
            </a:r>
            <a:r>
              <a:rPr lang="de-AT" sz="3200" b="0" noProof="0" dirty="0"/>
              <a:t>	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8EDCB97-7A5C-48E9-B49B-C4A90645C33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24" y="3551515"/>
            <a:ext cx="4931402" cy="1269000"/>
          </a:xfrm>
        </p:spPr>
        <p:txBody>
          <a:bodyPr/>
          <a:lstStyle/>
          <a:p>
            <a:r>
              <a:rPr lang="de-AT" sz="1400" noProof="0" dirty="0"/>
              <a:t>Juliane Stark, Reinhard </a:t>
            </a:r>
            <a:r>
              <a:rPr lang="de-AT" sz="1400" noProof="0" dirty="0" err="1"/>
              <a:t>Hössinger</a:t>
            </a:r>
            <a:r>
              <a:rPr lang="de-AT" sz="1400" noProof="0" dirty="0"/>
              <a:t>, Tobias Dürhammer Institut für Verkehrswesen, </a:t>
            </a:r>
          </a:p>
          <a:p>
            <a:r>
              <a:rPr lang="de-AT" sz="1400" noProof="0" dirty="0"/>
              <a:t>Universität für Bodenkultur Wien</a:t>
            </a:r>
          </a:p>
          <a:p>
            <a:endParaRPr lang="de-AT" noProof="0" dirty="0"/>
          </a:p>
          <a:p>
            <a:r>
              <a:rPr lang="de-AT" sz="1400" noProof="0" dirty="0"/>
              <a:t>Tag der Aktiven Mobilität, 19.09.2026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41F4508-9715-4343-82E5-9862CE904C0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6"/>
          <a:stretch/>
        </p:blipFill>
        <p:spPr>
          <a:xfrm>
            <a:off x="7887846" y="4680015"/>
            <a:ext cx="785870" cy="58174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8D528408-7415-4BC8-894B-7971E2B12D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522" y="4600603"/>
            <a:ext cx="306654" cy="54532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574B30C3-8FDE-C1EF-87F3-A348D26FDC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015" y="453013"/>
            <a:ext cx="1858301" cy="44891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ED7889E8-9142-01CB-25E5-239C3421A0C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53640"/>
              </a:clrFrom>
              <a:clrTo>
                <a:srgbClr val="05364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7871" y="4600603"/>
            <a:ext cx="1997832" cy="46723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178D1115-8891-EB98-67E8-4C034D70A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0420" y="390587"/>
            <a:ext cx="1132463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07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1AD33-5258-AB95-8037-FCEFFA46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E653A6E-0F74-4D4A-CB74-3B4FA8378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2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DBC21957-BED2-D873-AD63-1E427BED4CC8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noProof="0" dirty="0"/>
              <a:t>EU Projekt ACTIVATE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5E971DF-C944-175D-269D-6C0E881E9A01}"/>
              </a:ext>
            </a:extLst>
          </p:cNvPr>
          <p:cNvSpPr txBox="1"/>
          <p:nvPr/>
        </p:nvSpPr>
        <p:spPr>
          <a:xfrm>
            <a:off x="351921" y="1029507"/>
            <a:ext cx="849305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400" b="1" noProof="0" dirty="0"/>
              <a:t>Forschungsprogramm: EU-DUT, 15mC Thema 1: Förderung urbaner Mobilität:</a:t>
            </a:r>
          </a:p>
          <a:p>
            <a:r>
              <a:rPr lang="de-AT" sz="1400" b="1" noProof="0" dirty="0"/>
              <a:t>Innovationen für inklusive und jugendorientierte Mobilitätssysteme </a:t>
            </a:r>
            <a:r>
              <a:rPr lang="de-AT" sz="1800" b="1" noProof="0" dirty="0"/>
              <a:t>	</a:t>
            </a:r>
          </a:p>
          <a:p>
            <a:endParaRPr lang="de-AT" sz="1800" noProof="0" dirty="0"/>
          </a:p>
          <a:p>
            <a:r>
              <a:rPr lang="de-AT" sz="1600" noProof="0" dirty="0"/>
              <a:t>Laufzeit: 01.01.2026 </a:t>
            </a:r>
            <a:r>
              <a:rPr lang="de-AT" sz="1600" noProof="0" dirty="0">
                <a:sym typeface="Wingdings 3" panose="05040102010807070707" pitchFamily="18" charset="2"/>
              </a:rPr>
              <a:t> </a:t>
            </a:r>
            <a:r>
              <a:rPr lang="de-AT" sz="1600" noProof="0" dirty="0"/>
              <a:t>31.12.2028 </a:t>
            </a:r>
          </a:p>
          <a:p>
            <a:endParaRPr lang="de-AT" sz="1800" noProof="0" dirty="0"/>
          </a:p>
          <a:p>
            <a:r>
              <a:rPr lang="de-AT" sz="1600" b="1" noProof="0" dirty="0"/>
              <a:t>Partner: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600" noProof="0" dirty="0"/>
              <a:t>Projekt-Koordinator: Utrecht University (UU), Niederlande (Dea van </a:t>
            </a:r>
            <a:r>
              <a:rPr lang="de-AT" sz="1600" noProof="0" dirty="0" err="1"/>
              <a:t>Lierop</a:t>
            </a:r>
            <a:r>
              <a:rPr lang="de-AT" sz="1600" noProof="0" dirty="0"/>
              <a:t>)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600" noProof="0" dirty="0"/>
              <a:t>Projektpartner 2: University College London (UCL), </a:t>
            </a:r>
            <a:r>
              <a:rPr lang="de-AT" sz="1600" dirty="0"/>
              <a:t>Großbritannien</a:t>
            </a:r>
            <a:r>
              <a:rPr lang="de-AT" sz="1600" noProof="0" dirty="0"/>
              <a:t>(Jonas De Vos)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600" noProof="0" dirty="0"/>
              <a:t>Projektpartner 3: </a:t>
            </a:r>
            <a:r>
              <a:rPr lang="de-AT" sz="1600" noProof="0" dirty="0" err="1"/>
              <a:t>Autonomous</a:t>
            </a:r>
            <a:r>
              <a:rPr lang="de-AT" sz="1600" noProof="0" dirty="0"/>
              <a:t> University of Barcelona (UAB), Spanien (Oriol Marquet)</a:t>
            </a:r>
          </a:p>
          <a:p>
            <a:pPr marL="342900" indent="-342900">
              <a:buFont typeface="+mj-lt"/>
              <a:buAutoNum type="arabicPeriod"/>
            </a:pPr>
            <a:r>
              <a:rPr lang="de-AT" sz="1600" noProof="0" dirty="0"/>
              <a:t>Projektpartner 4: BOKU University (BOKU), Österreich (Juliane Stark)	</a:t>
            </a:r>
          </a:p>
          <a:p>
            <a:br>
              <a:rPr lang="de-AT" sz="1600" i="1" noProof="0" dirty="0"/>
            </a:br>
            <a:r>
              <a:rPr lang="de-AT" sz="1600" i="1" noProof="0" dirty="0"/>
              <a:t>Partnerstädte: Utrecht </a:t>
            </a:r>
            <a:r>
              <a:rPr lang="de-AT" sz="1600" i="1" noProof="0" dirty="0" err="1"/>
              <a:t>municipality</a:t>
            </a:r>
            <a:r>
              <a:rPr lang="de-AT" sz="1600" i="1" noProof="0" dirty="0"/>
              <a:t> (Herbert Tiemens), </a:t>
            </a:r>
            <a:r>
              <a:rPr lang="de-AT" sz="1600" i="1" noProof="0" dirty="0">
                <a:solidFill>
                  <a:srgbClr val="0070C0"/>
                </a:solidFill>
              </a:rPr>
              <a:t>City of St. Pölten, </a:t>
            </a:r>
            <a:r>
              <a:rPr lang="de-AT" sz="1600" i="1" noProof="0" dirty="0" err="1">
                <a:solidFill>
                  <a:srgbClr val="0070C0"/>
                </a:solidFill>
              </a:rPr>
              <a:t>department</a:t>
            </a:r>
            <a:r>
              <a:rPr lang="de-AT" sz="1600" i="1" noProof="0" dirty="0">
                <a:solidFill>
                  <a:srgbClr val="0070C0"/>
                </a:solidFill>
              </a:rPr>
              <a:t> of </a:t>
            </a:r>
            <a:r>
              <a:rPr lang="de-AT" sz="1600" i="1" noProof="0" dirty="0" err="1">
                <a:solidFill>
                  <a:srgbClr val="0070C0"/>
                </a:solidFill>
              </a:rPr>
              <a:t>mobility</a:t>
            </a:r>
            <a:r>
              <a:rPr lang="de-AT" sz="1600" i="1" noProof="0" dirty="0">
                <a:solidFill>
                  <a:srgbClr val="0070C0"/>
                </a:solidFill>
              </a:rPr>
              <a:t> </a:t>
            </a:r>
            <a:r>
              <a:rPr lang="de-AT" sz="1600" i="1" noProof="0" dirty="0" err="1">
                <a:solidFill>
                  <a:srgbClr val="0070C0"/>
                </a:solidFill>
              </a:rPr>
              <a:t>planning</a:t>
            </a:r>
            <a:r>
              <a:rPr lang="de-AT" sz="1600" i="1" noProof="0" dirty="0">
                <a:solidFill>
                  <a:srgbClr val="0070C0"/>
                </a:solidFill>
              </a:rPr>
              <a:t> (Manuel Hammel)</a:t>
            </a:r>
            <a:r>
              <a:rPr lang="de-AT" sz="1600" i="1" noProof="0" dirty="0"/>
              <a:t>, </a:t>
            </a:r>
            <a:r>
              <a:rPr lang="de-AT" sz="1600" i="1" noProof="0" dirty="0" err="1"/>
              <a:t>Ajuntament</a:t>
            </a:r>
            <a:r>
              <a:rPr lang="de-AT" sz="1600" i="1" noProof="0" dirty="0"/>
              <a:t> de Sabadell (Adrián Hernández Moyano )</a:t>
            </a:r>
          </a:p>
          <a:p>
            <a:r>
              <a:rPr lang="de-AT" sz="1600" i="1" noProof="0" dirty="0"/>
              <a:t>LOI: </a:t>
            </a:r>
            <a:r>
              <a:rPr lang="de-AT" sz="1600" i="1" noProof="0" dirty="0" err="1">
                <a:solidFill>
                  <a:srgbClr val="0070C0"/>
                </a:solidFill>
              </a:rPr>
              <a:t>Radlobby</a:t>
            </a:r>
            <a:r>
              <a:rPr lang="de-AT" sz="1600" i="1" noProof="0" dirty="0">
                <a:solidFill>
                  <a:srgbClr val="0070C0"/>
                </a:solidFill>
              </a:rPr>
              <a:t> St. Pölten (Maria </a:t>
            </a:r>
            <a:r>
              <a:rPr lang="de-AT" sz="1600" i="1" noProof="0" dirty="0" err="1">
                <a:solidFill>
                  <a:srgbClr val="0070C0"/>
                </a:solidFill>
              </a:rPr>
              <a:t>Zoegernitz</a:t>
            </a:r>
            <a:r>
              <a:rPr lang="de-AT" sz="1600" i="1" noProof="0" dirty="0">
                <a:solidFill>
                  <a:srgbClr val="0070C0"/>
                </a:solidFill>
              </a:rPr>
              <a:t>), </a:t>
            </a:r>
            <a:r>
              <a:rPr lang="de-AT" sz="1600" i="1" noProof="0" dirty="0"/>
              <a:t>Gesundheit Österreich </a:t>
            </a:r>
            <a:r>
              <a:rPr lang="de-AT" sz="1600" i="1" noProof="0" dirty="0" err="1"/>
              <a:t>Gmbh</a:t>
            </a:r>
            <a:r>
              <a:rPr lang="de-AT" sz="1600" i="1" noProof="0" dirty="0"/>
              <a:t> (Verena </a:t>
            </a:r>
            <a:r>
              <a:rPr lang="de-AT" sz="1600" i="1" noProof="0" dirty="0" err="1"/>
              <a:t>Zeuschner</a:t>
            </a:r>
            <a:r>
              <a:rPr lang="de-AT" sz="1600" i="1" noProof="0" dirty="0"/>
              <a:t>)</a:t>
            </a:r>
            <a:endParaRPr lang="de-AT" sz="1600" noProof="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756F76A7-597D-81DC-000A-1203518DE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EFFA6CB-5F50-54F0-A507-EAA5037A49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407" y="1584542"/>
            <a:ext cx="1656573" cy="400183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244A2908-A408-E89F-ED44-1B1EFE544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469" y="703051"/>
            <a:ext cx="1540501" cy="1499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9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3</a:t>
            </a:fld>
            <a:endParaRPr lang="de-AT" noProof="0" dirty="0"/>
          </a:p>
        </p:txBody>
      </p:sp>
      <p:sp>
        <p:nvSpPr>
          <p:cNvPr id="4" name="Titel 4"/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300" noProof="0" dirty="0"/>
              <a:t>Projektziele ACTIVATE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9C3E7428-64A7-0988-A179-39FCD5A85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8D02BF-864F-3A09-F640-69B8C669F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51" y="1068702"/>
            <a:ext cx="7929562" cy="33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074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BA1CF-3E05-6DC2-A745-7D65A28B0E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882F724-BDDB-573E-FDDB-B27F28B1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4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2FAE051E-BA67-3AAA-064F-022516ECA1A7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3300" noProof="0" dirty="0"/>
              <a:t>Ziele der Befragung in St. Pölten</a:t>
            </a:r>
          </a:p>
        </p:txBody>
      </p:sp>
      <p:grpSp>
        <p:nvGrpSpPr>
          <p:cNvPr id="35" name="Google Shape;687;p39">
            <a:extLst>
              <a:ext uri="{FF2B5EF4-FFF2-40B4-BE49-F238E27FC236}">
                <a16:creationId xmlns:a16="http://schemas.microsoft.com/office/drawing/2014/main" id="{437629B7-EE3C-6F13-B586-57564A991728}"/>
              </a:ext>
            </a:extLst>
          </p:cNvPr>
          <p:cNvGrpSpPr/>
          <p:nvPr/>
        </p:nvGrpSpPr>
        <p:grpSpPr>
          <a:xfrm>
            <a:off x="948315" y="2221229"/>
            <a:ext cx="1796400" cy="1738913"/>
            <a:chOff x="1058178" y="2241617"/>
            <a:chExt cx="1796400" cy="1738913"/>
          </a:xfrm>
        </p:grpSpPr>
        <p:sp>
          <p:nvSpPr>
            <p:cNvPr id="36" name="Google Shape;688;p39">
              <a:extLst>
                <a:ext uri="{FF2B5EF4-FFF2-40B4-BE49-F238E27FC236}">
                  <a16:creationId xmlns:a16="http://schemas.microsoft.com/office/drawing/2014/main" id="{45EF046E-C42A-BF41-EBA2-406B3A919E0F}"/>
                </a:ext>
              </a:extLst>
            </p:cNvPr>
            <p:cNvSpPr txBox="1"/>
            <p:nvPr/>
          </p:nvSpPr>
          <p:spPr>
            <a:xfrm>
              <a:off x="1176606" y="2241617"/>
              <a:ext cx="1561039" cy="441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de-AT" sz="1800" b="1" kern="0" noProof="0" dirty="0">
                  <a:solidFill>
                    <a:srgbClr val="042058"/>
                  </a:solidFill>
                  <a:ea typeface="Fira Sans Extra Condensed"/>
                  <a:cs typeface="Fira Sans Extra Condensed"/>
                  <a:sym typeface="Fira Sans Extra Condensed"/>
                </a:rPr>
                <a:t>Schlüssel-</a:t>
              </a:r>
            </a:p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de-AT" sz="1800" b="1" kern="0" noProof="0" dirty="0" err="1">
                  <a:solidFill>
                    <a:srgbClr val="042058"/>
                  </a:solidFill>
                  <a:ea typeface="Fira Sans Extra Condensed"/>
                  <a:cs typeface="Fira Sans Extra Condensed"/>
                  <a:sym typeface="Fira Sans Extra Condensed"/>
                </a:rPr>
                <a:t>faktoren</a:t>
              </a:r>
              <a:r>
                <a:rPr lang="de-AT" sz="1800" b="1" kern="0" noProof="0" dirty="0">
                  <a:solidFill>
                    <a:srgbClr val="042058"/>
                  </a:solidFill>
                  <a:ea typeface="Fira Sans Extra Condensed"/>
                  <a:cs typeface="Fira Sans Extra Condensed"/>
                  <a:sym typeface="Fira Sans Extra Condensed"/>
                </a:rPr>
                <a:t> untersuchen</a:t>
              </a:r>
            </a:p>
          </p:txBody>
        </p:sp>
        <p:sp>
          <p:nvSpPr>
            <p:cNvPr id="37" name="Google Shape;689;p39">
              <a:extLst>
                <a:ext uri="{FF2B5EF4-FFF2-40B4-BE49-F238E27FC236}">
                  <a16:creationId xmlns:a16="http://schemas.microsoft.com/office/drawing/2014/main" id="{8A4F8FDE-2E47-DA29-A5D4-40F0410ADF4B}"/>
                </a:ext>
              </a:extLst>
            </p:cNvPr>
            <p:cNvSpPr txBox="1"/>
            <p:nvPr/>
          </p:nvSpPr>
          <p:spPr>
            <a:xfrm>
              <a:off x="1058178" y="2769479"/>
              <a:ext cx="1796400" cy="1211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</a:pPr>
              <a:r>
                <a:rPr lang="de-AT" sz="1200" kern="0" noProof="0" dirty="0">
                  <a:solidFill>
                    <a:srgbClr val="042058"/>
                  </a:solidFill>
                  <a:ea typeface="Roboto"/>
                  <a:cs typeface="Roboto"/>
                  <a:sym typeface="Roboto"/>
                </a:rPr>
                <a:t>ökologische, soziale und psychologische Faktoren, die diese Veränderungen beeinflussen</a:t>
              </a:r>
            </a:p>
          </p:txBody>
        </p:sp>
      </p:grpSp>
      <p:sp>
        <p:nvSpPr>
          <p:cNvPr id="41" name="Google Shape;693;p39">
            <a:extLst>
              <a:ext uri="{FF2B5EF4-FFF2-40B4-BE49-F238E27FC236}">
                <a16:creationId xmlns:a16="http://schemas.microsoft.com/office/drawing/2014/main" id="{7B878225-7F40-30F8-78D7-CD36B9F38CDD}"/>
              </a:ext>
            </a:extLst>
          </p:cNvPr>
          <p:cNvSpPr/>
          <p:nvPr/>
        </p:nvSpPr>
        <p:spPr>
          <a:xfrm>
            <a:off x="671550" y="4273500"/>
            <a:ext cx="7800900" cy="412800"/>
          </a:xfrm>
          <a:prstGeom prst="roundRect">
            <a:avLst>
              <a:gd name="adj" fmla="val 16667"/>
            </a:avLst>
          </a:prstGeom>
          <a:solidFill>
            <a:srgbClr val="3ACE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de-AT" sz="2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Fira Sans Extra Condensed"/>
                <a:cs typeface="Fira Sans Extra Condensed"/>
                <a:sym typeface="Fira Sans Extra Condensed"/>
              </a:rPr>
              <a:t>Kinder von 10 bis 14 Jahren</a:t>
            </a:r>
            <a:endParaRPr kumimoji="0" lang="de-AT" sz="2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42" name="Google Shape;694;p39">
            <a:extLst>
              <a:ext uri="{FF2B5EF4-FFF2-40B4-BE49-F238E27FC236}">
                <a16:creationId xmlns:a16="http://schemas.microsoft.com/office/drawing/2014/main" id="{F1DE1AA0-A6F0-CA8E-6194-BAC91329EF1B}"/>
              </a:ext>
            </a:extLst>
          </p:cNvPr>
          <p:cNvCxnSpPr>
            <a:cxnSpLocks/>
            <a:stCxn id="41" idx="0"/>
            <a:endCxn id="43" idx="6"/>
          </p:cNvCxnSpPr>
          <p:nvPr/>
        </p:nvCxnSpPr>
        <p:spPr>
          <a:xfrm rot="16200000" flipV="1">
            <a:off x="3115492" y="2816991"/>
            <a:ext cx="1363992" cy="1549025"/>
          </a:xfrm>
          <a:prstGeom prst="curvedConnector2">
            <a:avLst/>
          </a:prstGeom>
          <a:noFill/>
          <a:ln w="19050" cap="flat" cmpd="sng">
            <a:solidFill>
              <a:srgbClr val="3ACEBE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3" name="Google Shape;695;p39">
            <a:extLst>
              <a:ext uri="{FF2B5EF4-FFF2-40B4-BE49-F238E27FC236}">
                <a16:creationId xmlns:a16="http://schemas.microsoft.com/office/drawing/2014/main" id="{46206B9F-A716-AF61-185E-D9D59D396F82}"/>
              </a:ext>
            </a:extLst>
          </p:cNvPr>
          <p:cNvSpPr/>
          <p:nvPr/>
        </p:nvSpPr>
        <p:spPr>
          <a:xfrm>
            <a:off x="671550" y="1767840"/>
            <a:ext cx="2351425" cy="2283335"/>
          </a:xfrm>
          <a:prstGeom prst="donut">
            <a:avLst>
              <a:gd name="adj" fmla="val 7285"/>
            </a:avLst>
          </a:prstGeom>
          <a:solidFill>
            <a:srgbClr val="3ACEB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de-A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44" name="Google Shape;696;p39">
            <a:extLst>
              <a:ext uri="{FF2B5EF4-FFF2-40B4-BE49-F238E27FC236}">
                <a16:creationId xmlns:a16="http://schemas.microsoft.com/office/drawing/2014/main" id="{0B90973E-D85C-EDE4-D507-F05DE6D448EC}"/>
              </a:ext>
            </a:extLst>
          </p:cNvPr>
          <p:cNvSpPr/>
          <p:nvPr/>
        </p:nvSpPr>
        <p:spPr>
          <a:xfrm>
            <a:off x="3491341" y="955041"/>
            <a:ext cx="2351424" cy="2365968"/>
          </a:xfrm>
          <a:prstGeom prst="donut">
            <a:avLst>
              <a:gd name="adj" fmla="val 7285"/>
            </a:avLst>
          </a:prstGeom>
          <a:solidFill>
            <a:srgbClr val="5899B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de-A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sp>
        <p:nvSpPr>
          <p:cNvPr id="45" name="Google Shape;697;p39">
            <a:extLst>
              <a:ext uri="{FF2B5EF4-FFF2-40B4-BE49-F238E27FC236}">
                <a16:creationId xmlns:a16="http://schemas.microsoft.com/office/drawing/2014/main" id="{B1172C8B-DC4E-0E9E-9D90-DC0885E8E06F}"/>
              </a:ext>
            </a:extLst>
          </p:cNvPr>
          <p:cNvSpPr/>
          <p:nvPr/>
        </p:nvSpPr>
        <p:spPr>
          <a:xfrm>
            <a:off x="6121025" y="1804918"/>
            <a:ext cx="2351424" cy="2246257"/>
          </a:xfrm>
          <a:prstGeom prst="donut">
            <a:avLst>
              <a:gd name="adj" fmla="val 7285"/>
            </a:avLst>
          </a:prstGeom>
          <a:solidFill>
            <a:srgbClr val="89BD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de-AT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Arial"/>
              <a:sym typeface="Arial"/>
            </a:endParaRPr>
          </a:p>
        </p:txBody>
      </p:sp>
      <p:cxnSp>
        <p:nvCxnSpPr>
          <p:cNvPr id="46" name="Google Shape;698;p39">
            <a:extLst>
              <a:ext uri="{FF2B5EF4-FFF2-40B4-BE49-F238E27FC236}">
                <a16:creationId xmlns:a16="http://schemas.microsoft.com/office/drawing/2014/main" id="{45B20A2D-D5C1-FC80-AC39-677BC941CD9C}"/>
              </a:ext>
            </a:extLst>
          </p:cNvPr>
          <p:cNvCxnSpPr>
            <a:cxnSpLocks/>
            <a:stCxn id="43" idx="0"/>
            <a:endCxn id="44" idx="1"/>
          </p:cNvCxnSpPr>
          <p:nvPr/>
        </p:nvCxnSpPr>
        <p:spPr>
          <a:xfrm rot="5400000" flipH="1" flipV="1">
            <a:off x="2608326" y="540467"/>
            <a:ext cx="466311" cy="1988436"/>
          </a:xfrm>
          <a:prstGeom prst="curvedConnector3">
            <a:avLst>
              <a:gd name="adj1" fmla="val 195728"/>
            </a:avLst>
          </a:prstGeom>
          <a:noFill/>
          <a:ln w="19050" cap="flat" cmpd="sng">
            <a:solidFill>
              <a:srgbClr val="3ACEBE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7" name="Google Shape;699;p39">
            <a:extLst>
              <a:ext uri="{FF2B5EF4-FFF2-40B4-BE49-F238E27FC236}">
                <a16:creationId xmlns:a16="http://schemas.microsoft.com/office/drawing/2014/main" id="{3A3B083D-EAC3-4A35-4FC2-E23FB644596E}"/>
              </a:ext>
            </a:extLst>
          </p:cNvPr>
          <p:cNvCxnSpPr>
            <a:cxnSpLocks/>
            <a:stCxn id="44" idx="7"/>
            <a:endCxn id="45" idx="0"/>
          </p:cNvCxnSpPr>
          <p:nvPr/>
        </p:nvCxnSpPr>
        <p:spPr>
          <a:xfrm rot="16200000" flipH="1">
            <a:off x="6145877" y="654058"/>
            <a:ext cx="503389" cy="1798330"/>
          </a:xfrm>
          <a:prstGeom prst="curvedConnector3">
            <a:avLst>
              <a:gd name="adj1" fmla="val -114243"/>
            </a:avLst>
          </a:prstGeom>
          <a:noFill/>
          <a:ln w="19050" cap="flat" cmpd="sng">
            <a:solidFill>
              <a:srgbClr val="3ACEBE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48" name="Google Shape;700;p39">
            <a:extLst>
              <a:ext uri="{FF2B5EF4-FFF2-40B4-BE49-F238E27FC236}">
                <a16:creationId xmlns:a16="http://schemas.microsoft.com/office/drawing/2014/main" id="{067D3700-0075-4D8A-D803-949953588501}"/>
              </a:ext>
            </a:extLst>
          </p:cNvPr>
          <p:cNvCxnSpPr>
            <a:cxnSpLocks/>
            <a:stCxn id="45" idx="2"/>
            <a:endCxn id="41" idx="0"/>
          </p:cNvCxnSpPr>
          <p:nvPr/>
        </p:nvCxnSpPr>
        <p:spPr>
          <a:xfrm rot="10800000" flipV="1">
            <a:off x="4572001" y="2928046"/>
            <a:ext cx="1549025" cy="1345453"/>
          </a:xfrm>
          <a:prstGeom prst="curvedConnector2">
            <a:avLst/>
          </a:prstGeom>
          <a:noFill/>
          <a:ln w="19050" cap="flat" cmpd="sng">
            <a:solidFill>
              <a:srgbClr val="3ACEBE"/>
            </a:solidFill>
            <a:prstDash val="solid"/>
            <a:round/>
            <a:headEnd type="none" w="med" len="med"/>
            <a:tailEnd type="triangle" w="med" len="med"/>
          </a:ln>
        </p:spPr>
      </p:cxnSp>
      <p:grpSp>
        <p:nvGrpSpPr>
          <p:cNvPr id="49" name="Google Shape;687;p39">
            <a:extLst>
              <a:ext uri="{FF2B5EF4-FFF2-40B4-BE49-F238E27FC236}">
                <a16:creationId xmlns:a16="http://schemas.microsoft.com/office/drawing/2014/main" id="{6EA6FAEC-A8FE-B6A4-C708-A0D63FA6C956}"/>
              </a:ext>
            </a:extLst>
          </p:cNvPr>
          <p:cNvGrpSpPr/>
          <p:nvPr/>
        </p:nvGrpSpPr>
        <p:grpSpPr>
          <a:xfrm>
            <a:off x="3768853" y="1341129"/>
            <a:ext cx="1796400" cy="1674840"/>
            <a:chOff x="1099175" y="2102127"/>
            <a:chExt cx="1796400" cy="1674840"/>
          </a:xfrm>
        </p:grpSpPr>
        <p:sp>
          <p:nvSpPr>
            <p:cNvPr id="50" name="Google Shape;688;p39">
              <a:extLst>
                <a:ext uri="{FF2B5EF4-FFF2-40B4-BE49-F238E27FC236}">
                  <a16:creationId xmlns:a16="http://schemas.microsoft.com/office/drawing/2014/main" id="{70682624-6656-9474-C30F-EBBE6D71362A}"/>
                </a:ext>
              </a:extLst>
            </p:cNvPr>
            <p:cNvSpPr txBox="1"/>
            <p:nvPr/>
          </p:nvSpPr>
          <p:spPr>
            <a:xfrm>
              <a:off x="1289396" y="2102127"/>
              <a:ext cx="1505535" cy="441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de-AT" sz="1800" b="1" kern="0" noProof="0" dirty="0">
                  <a:solidFill>
                    <a:srgbClr val="042058"/>
                  </a:solidFill>
                  <a:ea typeface="Fira Sans Extra Condensed"/>
                  <a:cs typeface="Fira Sans Extra Condensed"/>
                  <a:sym typeface="Fira Sans Extra Condensed"/>
                </a:rPr>
                <a:t>Änderungen feststellen</a:t>
              </a:r>
            </a:p>
          </p:txBody>
        </p:sp>
        <p:sp>
          <p:nvSpPr>
            <p:cNvPr id="51" name="Google Shape;689;p39">
              <a:extLst>
                <a:ext uri="{FF2B5EF4-FFF2-40B4-BE49-F238E27FC236}">
                  <a16:creationId xmlns:a16="http://schemas.microsoft.com/office/drawing/2014/main" id="{1BEBF508-9F55-C4D7-6E74-8248D9EC1FB7}"/>
                </a:ext>
              </a:extLst>
            </p:cNvPr>
            <p:cNvSpPr txBox="1"/>
            <p:nvPr/>
          </p:nvSpPr>
          <p:spPr>
            <a:xfrm>
              <a:off x="1099175" y="2565916"/>
              <a:ext cx="1796400" cy="1211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</a:pPr>
              <a:r>
                <a:rPr lang="de-AT" sz="1200" noProof="0" dirty="0"/>
                <a:t>Wann und wie verändern sich mobilitätsbezogene Einstellungen und das Verhalten im Alter von 10 bis 14 Jahren?</a:t>
              </a:r>
              <a:endParaRPr lang="de-AT" sz="1200" kern="0" noProof="0" dirty="0">
                <a:solidFill>
                  <a:srgbClr val="042058"/>
                </a:solidFill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2" name="Google Shape;687;p39">
            <a:extLst>
              <a:ext uri="{FF2B5EF4-FFF2-40B4-BE49-F238E27FC236}">
                <a16:creationId xmlns:a16="http://schemas.microsoft.com/office/drawing/2014/main" id="{FD4663B3-FE3C-765D-5FAA-374C4C645CD7}"/>
              </a:ext>
            </a:extLst>
          </p:cNvPr>
          <p:cNvGrpSpPr/>
          <p:nvPr/>
        </p:nvGrpSpPr>
        <p:grpSpPr>
          <a:xfrm>
            <a:off x="6306242" y="2281648"/>
            <a:ext cx="1980989" cy="1680119"/>
            <a:chOff x="1067350" y="1998913"/>
            <a:chExt cx="1796400" cy="1587735"/>
          </a:xfrm>
        </p:grpSpPr>
        <p:sp>
          <p:nvSpPr>
            <p:cNvPr id="53" name="Google Shape;688;p39">
              <a:extLst>
                <a:ext uri="{FF2B5EF4-FFF2-40B4-BE49-F238E27FC236}">
                  <a16:creationId xmlns:a16="http://schemas.microsoft.com/office/drawing/2014/main" id="{819926B2-1898-A237-353F-647E91FC75A7}"/>
                </a:ext>
              </a:extLst>
            </p:cNvPr>
            <p:cNvSpPr txBox="1"/>
            <p:nvPr/>
          </p:nvSpPr>
          <p:spPr>
            <a:xfrm>
              <a:off x="1210634" y="1998913"/>
              <a:ext cx="1581245" cy="4417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  <a:buFont typeface="Arial"/>
                <a:buNone/>
              </a:pPr>
              <a:r>
                <a:rPr lang="de-AT" sz="1800" b="1" kern="0" noProof="0" dirty="0">
                  <a:solidFill>
                    <a:srgbClr val="042058"/>
                  </a:solidFill>
                  <a:ea typeface="Fira Sans Extra Condensed"/>
                  <a:cs typeface="Fira Sans Extra Condensed"/>
                  <a:sym typeface="Fira Sans Extra Condensed"/>
                </a:rPr>
                <a:t>Empfehlungen ausarbeiten</a:t>
              </a:r>
            </a:p>
          </p:txBody>
        </p:sp>
        <p:sp>
          <p:nvSpPr>
            <p:cNvPr id="54" name="Google Shape;689;p39">
              <a:extLst>
                <a:ext uri="{FF2B5EF4-FFF2-40B4-BE49-F238E27FC236}">
                  <a16:creationId xmlns:a16="http://schemas.microsoft.com/office/drawing/2014/main" id="{7334B3E0-39FB-96FD-9287-9A47EE505110}"/>
                </a:ext>
              </a:extLst>
            </p:cNvPr>
            <p:cNvSpPr txBox="1"/>
            <p:nvPr/>
          </p:nvSpPr>
          <p:spPr>
            <a:xfrm>
              <a:off x="1067350" y="2375597"/>
              <a:ext cx="1796400" cy="12110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 defTabSz="914400">
                <a:buClr>
                  <a:srgbClr val="000000"/>
                </a:buClr>
              </a:pPr>
              <a:r>
                <a:rPr lang="de-AT" sz="1200" noProof="0" dirty="0"/>
                <a:t> um positive Einstellungen gegenüber aktiven Verkehrsmitteln von Kindheit an </a:t>
              </a:r>
            </a:p>
            <a:p>
              <a:pPr algn="ctr" defTabSz="914400">
                <a:buClr>
                  <a:srgbClr val="000000"/>
                </a:buClr>
              </a:pPr>
              <a:r>
                <a:rPr lang="de-AT" sz="1200" noProof="0" dirty="0"/>
                <a:t>beizubehalten</a:t>
              </a:r>
              <a:endParaRPr lang="de-AT" sz="1200" noProof="0" dirty="0">
                <a:sym typeface="Roboto"/>
              </a:endParaRPr>
            </a:p>
          </p:txBody>
        </p:sp>
      </p:grp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6DE52A0B-B75A-513E-2AFB-D8F73DFDF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</p:spTree>
    <p:extLst>
      <p:ext uri="{BB962C8B-B14F-4D97-AF65-F5344CB8AC3E}">
        <p14:creationId xmlns:p14="http://schemas.microsoft.com/office/powerpoint/2010/main" val="3852738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CF17AD-4AEA-4A55-ED0B-954B1FD8F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9B0DAA6-8F62-718C-2C72-13AFCCE93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5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FE6A14A5-860E-D626-4C44-9D941206AF98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800" dirty="0"/>
              <a:t>Panelbefragung an Schulen in St. Pölten </a:t>
            </a:r>
            <a:endParaRPr lang="de-AT" sz="2800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698FF0C-CE33-2E19-ABB0-886DE21971AC}"/>
              </a:ext>
            </a:extLst>
          </p:cNvPr>
          <p:cNvSpPr txBox="1"/>
          <p:nvPr/>
        </p:nvSpPr>
        <p:spPr>
          <a:xfrm>
            <a:off x="266304" y="964698"/>
            <a:ext cx="580052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e-AT" sz="1800" b="1" noProof="0" dirty="0"/>
              <a:t>Panelbefragung – zwei Erhebungswellen</a:t>
            </a:r>
            <a:endParaRPr lang="de-AT" sz="1800" noProof="0" dirty="0"/>
          </a:p>
          <a:p>
            <a:pPr marL="534988" lvl="1" indent="-193675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de-AT" sz="1800" dirty="0"/>
              <a:t>Welle </a:t>
            </a:r>
            <a:r>
              <a:rPr lang="de-AT" sz="1800" noProof="0" dirty="0"/>
              <a:t>1 (2026): Schulstufen </a:t>
            </a:r>
            <a:r>
              <a:rPr lang="de-AT" sz="1800" dirty="0"/>
              <a:t>5 – </a:t>
            </a:r>
            <a:r>
              <a:rPr lang="de-AT" sz="1800" noProof="0" dirty="0"/>
              <a:t>7 (10-13 Jahre)</a:t>
            </a:r>
          </a:p>
          <a:p>
            <a:pPr marL="534988" lvl="1" indent="-193675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de-AT" sz="1800" noProof="0" dirty="0"/>
              <a:t>Welle 2 (2027): Schulstufen 6 – 8 (11-14 Jahre)</a:t>
            </a:r>
          </a:p>
          <a:p>
            <a:pPr marL="534988" lvl="1" indent="-193675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de-AT" sz="1800" noProof="0" dirty="0"/>
              <a:t>Angestrebte Netto-Stichprobengröße: 500 Personen</a:t>
            </a:r>
          </a:p>
          <a:p>
            <a:pPr marL="534988" lvl="1" indent="-193675"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de-DE" sz="1800" dirty="0"/>
              <a:t>Paarweise Zuordnung von Welle 1 und 2 anhand von Pseudonymen</a:t>
            </a:r>
            <a:endParaRPr lang="de-AT" sz="1800" noProof="0" dirty="0"/>
          </a:p>
          <a:p>
            <a:pPr marL="285750" indent="-285750">
              <a:spcBef>
                <a:spcPts val="12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e-AT" sz="1800" b="1" noProof="0" dirty="0"/>
              <a:t>Befragung in 9 öffentlichen and 2 privaten Schulen</a:t>
            </a:r>
            <a:endParaRPr lang="de-AT" sz="1800" noProof="0" dirty="0"/>
          </a:p>
          <a:p>
            <a:pPr marL="285750" indent="-285750">
              <a:spcBef>
                <a:spcPts val="12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e-AT" sz="1800" noProof="0" dirty="0"/>
              <a:t>Online und Papier-Fragebögen mit Supervision in Klassen</a:t>
            </a:r>
          </a:p>
          <a:p>
            <a:pPr marL="285750" indent="-285750">
              <a:spcBef>
                <a:spcPts val="12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de-AT" sz="1800" noProof="0" dirty="0"/>
              <a:t>Welle 1 abgeschlossen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B7ACE68-B1DD-BA05-9B0D-BFAF526AE8DD}"/>
              </a:ext>
            </a:extLst>
          </p:cNvPr>
          <p:cNvSpPr txBox="1"/>
          <p:nvPr/>
        </p:nvSpPr>
        <p:spPr>
          <a:xfrm>
            <a:off x="6034102" y="2986994"/>
            <a:ext cx="2876318" cy="138499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b="1" noProof="0" dirty="0"/>
              <a:t>St. Pölten: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de-AT" sz="1400" noProof="0" dirty="0"/>
              <a:t>Capital of Lower Austria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de-AT" sz="1400" noProof="0" dirty="0"/>
              <a:t>~ 60,000 </a:t>
            </a:r>
            <a:r>
              <a:rPr lang="de-AT" sz="1400" noProof="0" dirty="0" err="1"/>
              <a:t>inhabitants</a:t>
            </a:r>
            <a:r>
              <a:rPr lang="de-AT" sz="1400" noProof="0" dirty="0"/>
              <a:t> (9</a:t>
            </a:r>
            <a:r>
              <a:rPr lang="de-AT" sz="1400" baseline="30000" noProof="0" dirty="0"/>
              <a:t>th</a:t>
            </a:r>
            <a:r>
              <a:rPr lang="de-AT" sz="1400" noProof="0" dirty="0"/>
              <a:t> </a:t>
            </a:r>
            <a:r>
              <a:rPr lang="de-AT" sz="1400" noProof="0" dirty="0" err="1"/>
              <a:t>largest</a:t>
            </a:r>
            <a:r>
              <a:rPr lang="de-AT" sz="1400" noProof="0" dirty="0"/>
              <a:t> </a:t>
            </a:r>
            <a:r>
              <a:rPr lang="de-AT" sz="1400" noProof="0" dirty="0" err="1"/>
              <a:t>city</a:t>
            </a:r>
            <a:r>
              <a:rPr lang="de-AT" sz="1400" noProof="0" dirty="0"/>
              <a:t> in Austria)</a:t>
            </a:r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de-AT" sz="1400" noProof="0" dirty="0"/>
              <a:t>~ 2,850 10–14-year-old </a:t>
            </a:r>
            <a:r>
              <a:rPr lang="de-AT" sz="1400" noProof="0" dirty="0" err="1"/>
              <a:t>residents</a:t>
            </a:r>
            <a:endParaRPr lang="de-AT" sz="1400" noProof="0" dirty="0"/>
          </a:p>
          <a:p>
            <a:pPr marL="72000" indent="-108000">
              <a:buFont typeface="Arial" panose="020B0604020202020204" pitchFamily="34" charset="0"/>
              <a:buChar char="•"/>
            </a:pPr>
            <a:r>
              <a:rPr lang="de-AT" sz="1400" noProof="0" dirty="0"/>
              <a:t>~ 4,200 10-14-year-old </a:t>
            </a:r>
            <a:r>
              <a:rPr lang="de-AT" sz="1400" noProof="0" dirty="0" err="1"/>
              <a:t>students</a:t>
            </a:r>
            <a:endParaRPr lang="de-AT" sz="1400" noProof="0" dirty="0"/>
          </a:p>
        </p:txBody>
      </p:sp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A61AC18-027E-6D85-CC93-80586C8AAF9E}"/>
              </a:ext>
            </a:extLst>
          </p:cNvPr>
          <p:cNvGrpSpPr/>
          <p:nvPr/>
        </p:nvGrpSpPr>
        <p:grpSpPr>
          <a:xfrm>
            <a:off x="6034102" y="1015915"/>
            <a:ext cx="2876318" cy="1686645"/>
            <a:chOff x="5985838" y="958851"/>
            <a:chExt cx="2918644" cy="1628654"/>
          </a:xfrm>
        </p:grpSpPr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9E61DC4B-9686-03BA-F0CB-A9FFC13CADF1}"/>
                </a:ext>
              </a:extLst>
            </p:cNvPr>
            <p:cNvGrpSpPr/>
            <p:nvPr/>
          </p:nvGrpSpPr>
          <p:grpSpPr>
            <a:xfrm>
              <a:off x="5985838" y="958851"/>
              <a:ext cx="2918644" cy="1628654"/>
              <a:chOff x="5985838" y="958828"/>
              <a:chExt cx="2918644" cy="1629581"/>
            </a:xfrm>
          </p:grpSpPr>
          <p:pic>
            <p:nvPicPr>
              <p:cNvPr id="1029" name="Picture 5">
                <a:extLst>
                  <a:ext uri="{FF2B5EF4-FFF2-40B4-BE49-F238E27FC236}">
                    <a16:creationId xmlns:a16="http://schemas.microsoft.com/office/drawing/2014/main" id="{4365D7FF-437A-632C-38B1-AB521AA03AF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985838" y="958828"/>
                <a:ext cx="2918644" cy="16295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8" name="Ellipse 7">
                <a:extLst>
                  <a:ext uri="{FF2B5EF4-FFF2-40B4-BE49-F238E27FC236}">
                    <a16:creationId xmlns:a16="http://schemas.microsoft.com/office/drawing/2014/main" id="{4493DF6F-9CBC-801B-3817-D0C9BE770389}"/>
                  </a:ext>
                </a:extLst>
              </p:cNvPr>
              <p:cNvSpPr/>
              <p:nvPr/>
            </p:nvSpPr>
            <p:spPr>
              <a:xfrm>
                <a:off x="8220690" y="1469594"/>
                <a:ext cx="45719" cy="45719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 noProof="0" dirty="0"/>
              </a:p>
            </p:txBody>
          </p:sp>
        </p:grp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ECA9FC7A-B7CC-CA92-D94D-D8BD78AC194A}"/>
                </a:ext>
              </a:extLst>
            </p:cNvPr>
            <p:cNvSpPr txBox="1"/>
            <p:nvPr/>
          </p:nvSpPr>
          <p:spPr>
            <a:xfrm>
              <a:off x="8315200" y="990745"/>
              <a:ext cx="5293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AT" sz="900" noProof="0" dirty="0"/>
                <a:t>Vienna</a:t>
              </a:r>
            </a:p>
          </p:txBody>
        </p:sp>
        <p:cxnSp>
          <p:nvCxnSpPr>
            <p:cNvPr id="13" name="Gerade Verbindung mit Pfeil 12">
              <a:extLst>
                <a:ext uri="{FF2B5EF4-FFF2-40B4-BE49-F238E27FC236}">
                  <a16:creationId xmlns:a16="http://schemas.microsoft.com/office/drawing/2014/main" id="{06278435-CA21-883E-0C7C-9A8274A8B225}"/>
                </a:ext>
              </a:extLst>
            </p:cNvPr>
            <p:cNvCxnSpPr>
              <a:cxnSpLocks/>
              <a:stCxn id="11" idx="2"/>
            </p:cNvCxnSpPr>
            <p:nvPr/>
          </p:nvCxnSpPr>
          <p:spPr>
            <a:xfrm>
              <a:off x="8579856" y="1221577"/>
              <a:ext cx="19585" cy="2886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711C3C1B-07FF-6BD9-7528-F12AC9796AD6}"/>
              </a:ext>
            </a:extLst>
          </p:cNvPr>
          <p:cNvCxnSpPr>
            <a:cxnSpLocks/>
            <a:stCxn id="10" idx="0"/>
            <a:endCxn id="8" idx="3"/>
          </p:cNvCxnSpPr>
          <p:nvPr/>
        </p:nvCxnSpPr>
        <p:spPr>
          <a:xfrm flipV="1">
            <a:off x="7472261" y="1584957"/>
            <a:ext cx="770881" cy="14020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F185EA64-5849-D9CA-798A-4A70B26D41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1D9A327-8D31-76CE-C28E-559D41C54131}"/>
              </a:ext>
            </a:extLst>
          </p:cNvPr>
          <p:cNvSpPr txBox="1"/>
          <p:nvPr/>
        </p:nvSpPr>
        <p:spPr>
          <a:xfrm>
            <a:off x="5975032" y="4425590"/>
            <a:ext cx="3109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600" noProof="0" dirty="0" err="1"/>
              <a:t>Statistics</a:t>
            </a:r>
            <a:r>
              <a:rPr lang="de-AT" sz="600" noProof="0" dirty="0"/>
              <a:t> Austria (2025a). Population </a:t>
            </a:r>
            <a:r>
              <a:rPr lang="de-AT" sz="600" noProof="0" dirty="0" err="1"/>
              <a:t>statistics</a:t>
            </a:r>
            <a:r>
              <a:rPr lang="de-AT" sz="600" noProof="0" dirty="0"/>
              <a:t>. </a:t>
            </a:r>
            <a:r>
              <a:rPr lang="de-AT" sz="600" noProof="0" dirty="0" err="1"/>
              <a:t>Results</a:t>
            </a:r>
            <a:r>
              <a:rPr lang="de-AT" sz="600" noProof="0" dirty="0"/>
              <a:t> for the </a:t>
            </a:r>
            <a:r>
              <a:rPr lang="de-AT" sz="600" noProof="0" dirty="0" err="1"/>
              <a:t>reporting</a:t>
            </a:r>
            <a:r>
              <a:rPr lang="de-AT" sz="600" noProof="0" dirty="0"/>
              <a:t> date 01 </a:t>
            </a:r>
            <a:r>
              <a:rPr lang="de-AT" sz="600" noProof="0" dirty="0" err="1"/>
              <a:t>January</a:t>
            </a:r>
            <a:r>
              <a:rPr lang="de-AT" sz="600" noProof="0" dirty="0"/>
              <a:t> 2025.</a:t>
            </a:r>
          </a:p>
          <a:p>
            <a:r>
              <a:rPr lang="de-AT" sz="600" noProof="0" dirty="0" err="1"/>
              <a:t>Statistics</a:t>
            </a:r>
            <a:r>
              <a:rPr lang="de-AT" sz="600" noProof="0" dirty="0"/>
              <a:t> Austria (2025b). School </a:t>
            </a:r>
            <a:r>
              <a:rPr lang="de-AT" sz="600" noProof="0" dirty="0" err="1"/>
              <a:t>Statistics</a:t>
            </a:r>
            <a:r>
              <a:rPr lang="de-AT" sz="600" noProof="0" dirty="0"/>
              <a:t>. </a:t>
            </a:r>
            <a:r>
              <a:rPr lang="de-AT" sz="600" noProof="0" dirty="0" err="1"/>
              <a:t>Results</a:t>
            </a:r>
            <a:r>
              <a:rPr lang="de-AT" sz="600" noProof="0" dirty="0"/>
              <a:t> for the </a:t>
            </a:r>
            <a:r>
              <a:rPr lang="de-AT" sz="600" noProof="0" dirty="0" err="1"/>
              <a:t>reporting</a:t>
            </a:r>
            <a:r>
              <a:rPr lang="de-AT" sz="600" noProof="0" dirty="0"/>
              <a:t> date 01 </a:t>
            </a:r>
            <a:r>
              <a:rPr lang="de-AT" sz="600" noProof="0" dirty="0" err="1"/>
              <a:t>January</a:t>
            </a:r>
            <a:r>
              <a:rPr lang="de-AT" sz="600" noProof="0" dirty="0"/>
              <a:t> 2025</a:t>
            </a:r>
          </a:p>
        </p:txBody>
      </p:sp>
    </p:spTree>
    <p:extLst>
      <p:ext uri="{BB962C8B-B14F-4D97-AF65-F5344CB8AC3E}">
        <p14:creationId xmlns:p14="http://schemas.microsoft.com/office/powerpoint/2010/main" val="327626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5BB08-EFF0-BF95-E53C-49EF33845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>
            <a:extLst>
              <a:ext uri="{FF2B5EF4-FFF2-40B4-BE49-F238E27FC236}">
                <a16:creationId xmlns:a16="http://schemas.microsoft.com/office/drawing/2014/main" id="{300A0B46-D2ED-3F68-5C6A-4EBFF9F63AC7}"/>
              </a:ext>
            </a:extLst>
          </p:cNvPr>
          <p:cNvSpPr txBox="1"/>
          <p:nvPr/>
        </p:nvSpPr>
        <p:spPr>
          <a:xfrm>
            <a:off x="4656104" y="844631"/>
            <a:ext cx="4320000" cy="41549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b="1" noProof="0" dirty="0"/>
              <a:t>11 teilnehmende Schulen </a:t>
            </a:r>
            <a:r>
              <a:rPr lang="de-AT" sz="1400" b="1" dirty="0"/>
              <a:t>in unterschiedlichen räumlichen Gebieten </a:t>
            </a:r>
            <a:r>
              <a:rPr lang="de-AT" sz="1400" b="1" noProof="0" dirty="0"/>
              <a:t>St. </a:t>
            </a:r>
            <a:r>
              <a:rPr lang="de-AT" sz="1400" b="1" noProof="0" dirty="0" err="1"/>
              <a:t>Pölten‘s</a:t>
            </a:r>
            <a:r>
              <a:rPr lang="de-AT" sz="1400" b="1" noProof="0" dirty="0"/>
              <a:t> (</a:t>
            </a:r>
            <a:r>
              <a:rPr lang="de-AT" sz="1400" noProof="0" dirty="0"/>
              <a:t>5 </a:t>
            </a:r>
            <a:r>
              <a:rPr lang="de-AT" sz="1400" noProof="0" dirty="0">
                <a:solidFill>
                  <a:srgbClr val="538A2D"/>
                </a:solidFill>
              </a:rPr>
              <a:t>zentral</a:t>
            </a:r>
            <a:r>
              <a:rPr lang="de-AT" sz="1400" noProof="0" dirty="0"/>
              <a:t>,</a:t>
            </a:r>
            <a:r>
              <a:rPr lang="de-AT" sz="1400" noProof="0" dirty="0">
                <a:solidFill>
                  <a:srgbClr val="538A2D"/>
                </a:solidFill>
              </a:rPr>
              <a:t> </a:t>
            </a:r>
            <a:r>
              <a:rPr lang="de-AT" sz="1400" noProof="0" dirty="0"/>
              <a:t>3 </a:t>
            </a:r>
            <a:r>
              <a:rPr lang="de-AT" sz="1400" noProof="0" dirty="0">
                <a:solidFill>
                  <a:srgbClr val="FFE5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intermediär</a:t>
            </a:r>
            <a:r>
              <a:rPr lang="de-AT" sz="1400" noProof="0" dirty="0"/>
              <a:t>, 3 </a:t>
            </a:r>
            <a:r>
              <a:rPr lang="de-AT" sz="1400" noProof="0" dirty="0">
                <a:solidFill>
                  <a:srgbClr val="A42310"/>
                </a:solidFill>
              </a:rPr>
              <a:t>peripher</a:t>
            </a:r>
            <a:r>
              <a:rPr lang="de-AT" sz="1400" noProof="0" dirty="0"/>
              <a:t>)</a:t>
            </a:r>
          </a:p>
          <a:p>
            <a:endParaRPr lang="de-AT" sz="1600" noProof="0" dirty="0">
              <a:solidFill>
                <a:srgbClr val="538A2D"/>
              </a:solidFill>
            </a:endParaRPr>
          </a:p>
          <a:p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400" b="1" noProof="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7EE2587-929E-5F43-7B8F-5001257195C4}"/>
              </a:ext>
            </a:extLst>
          </p:cNvPr>
          <p:cNvSpPr txBox="1"/>
          <p:nvPr/>
        </p:nvSpPr>
        <p:spPr>
          <a:xfrm>
            <a:off x="167895" y="844630"/>
            <a:ext cx="4341563" cy="3924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b="1" noProof="0" dirty="0"/>
              <a:t>Online and Papier Fragebogen</a:t>
            </a: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6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AT" sz="1400" b="1" noProof="0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91E7172-D91D-AA3B-FB61-808601FDE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6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937EFA2B-1EFF-FB0E-69A8-E7AF4ED1C11E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dirty="0"/>
              <a:t>Übersicht über Erhebungen</a:t>
            </a:r>
            <a:endParaRPr lang="de-AT" sz="2800" noProof="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C77C052B-6BA5-1E23-1B35-DB4CC834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pic>
        <p:nvPicPr>
          <p:cNvPr id="7" name="Grafik 6" descr="Smartphone Silhouette">
            <a:extLst>
              <a:ext uri="{FF2B5EF4-FFF2-40B4-BE49-F238E27FC236}">
                <a16:creationId xmlns:a16="http://schemas.microsoft.com/office/drawing/2014/main" id="{72506B09-4DD1-4AB0-6B19-EBE7712114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511907" y="1314452"/>
            <a:ext cx="3220426" cy="322042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C0D50EB-D862-F2E9-6741-FD49298CC4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262" y="1743809"/>
            <a:ext cx="1492088" cy="243058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60F4D7A-7A92-B457-A254-C897E1AFA6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715" y="1205199"/>
            <a:ext cx="2424840" cy="3424948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90962846-BF8C-89F7-9CB9-0B5D5B72B00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938" b="5844"/>
          <a:stretch/>
        </p:blipFill>
        <p:spPr>
          <a:xfrm>
            <a:off x="5074764" y="1581610"/>
            <a:ext cx="3478240" cy="3048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1327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FFAAD-64C2-DCD9-F465-7054FBB25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264F7071-F404-46F2-C6FD-87FBD569C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7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7FA1431D-AC55-25BE-4609-3DD10DF1199D}"/>
              </a:ext>
            </a:extLst>
          </p:cNvPr>
          <p:cNvSpPr txBox="1">
            <a:spLocks/>
          </p:cNvSpPr>
          <p:nvPr/>
        </p:nvSpPr>
        <p:spPr>
          <a:xfrm>
            <a:off x="264285" y="141352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400" noProof="0" dirty="0"/>
              <a:t>Inhalt der Umfrage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42E2919-A327-1935-96A2-924718C161CE}"/>
              </a:ext>
            </a:extLst>
          </p:cNvPr>
          <p:cNvSpPr txBox="1"/>
          <p:nvPr/>
        </p:nvSpPr>
        <p:spPr>
          <a:xfrm>
            <a:off x="338894" y="2782049"/>
            <a:ext cx="8453186" cy="8463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300" b="1" dirty="0"/>
              <a:t>Soziodemografische Daten</a:t>
            </a:r>
          </a:p>
          <a:p>
            <a:pPr marL="514294" lvl="1" indent="-171450">
              <a:buFont typeface="Arial" panose="020B0604020202020204" pitchFamily="34" charset="0"/>
              <a:buChar char="•"/>
            </a:pPr>
            <a:r>
              <a:rPr lang="de-DE" sz="1200" dirty="0"/>
              <a:t>Merkmale der Teilnehmer (Alter, Geschlecht, Haushaltszusammensetzung, Wohnort) </a:t>
            </a:r>
          </a:p>
          <a:p>
            <a:pPr marL="514294" lvl="1" indent="-171450">
              <a:buFont typeface="Arial" panose="020B0604020202020204" pitchFamily="34" charset="0"/>
              <a:buChar char="•"/>
            </a:pPr>
            <a:r>
              <a:rPr lang="de-AT" sz="1200" noProof="0" dirty="0"/>
              <a:t>Fitness and </a:t>
            </a:r>
            <a:r>
              <a:rPr lang="de-AT" sz="1200" dirty="0"/>
              <a:t>Lebenszufriedenheit </a:t>
            </a:r>
            <a:endParaRPr lang="de-AT" sz="1200" noProof="0" dirty="0"/>
          </a:p>
          <a:p>
            <a:pPr marL="514294" lvl="1" indent="-171450">
              <a:buFont typeface="Arial" panose="020B0604020202020204" pitchFamily="34" charset="0"/>
              <a:buChar char="•"/>
            </a:pPr>
            <a:r>
              <a:rPr lang="de-DE" sz="1200" dirty="0"/>
              <a:t>Verfügbarkeit von Verkehrsmitteln (Auto, Fahrrad, E-Bike, Roller, öffentliche Verkehrsmittel)</a:t>
            </a:r>
            <a:endParaRPr lang="de-AT" sz="1200" noProof="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89529E06-ABAA-118C-C8E9-51B61B35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33FBF4A-066A-2FED-EB84-8F8FBF2472E7}"/>
              </a:ext>
            </a:extLst>
          </p:cNvPr>
          <p:cNvSpPr txBox="1"/>
          <p:nvPr/>
        </p:nvSpPr>
        <p:spPr>
          <a:xfrm>
            <a:off x="6239441" y="521464"/>
            <a:ext cx="2552639" cy="2174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300" b="1" dirty="0"/>
              <a:t>Wahrgenommene Kompetenz und Umweltbedingungen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AT" sz="1200" noProof="0" dirty="0"/>
              <a:t>Wahrgenommene Qualität der Infrastruktur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Fähigkeiten und Erfahrung bei der Nutzung unterschiedlicher Verkehrsmittel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DE" sz="1200" dirty="0"/>
              <a:t>Verhaltenskontrolle und Vertrauen in die Nutzung der Verkehrsmittel</a:t>
            </a:r>
            <a:endParaRPr lang="de-AT" sz="1600" b="1" noProof="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298F94B1-3B28-37E3-FC91-CB0601EF9D62}"/>
              </a:ext>
            </a:extLst>
          </p:cNvPr>
          <p:cNvSpPr txBox="1"/>
          <p:nvPr/>
        </p:nvSpPr>
        <p:spPr>
          <a:xfrm>
            <a:off x="2699150" y="524573"/>
            <a:ext cx="3427210" cy="21749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400" b="1" noProof="0" dirty="0"/>
              <a:t>Einstellungen 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dirty="0"/>
              <a:t>Instrumentelle und erfahrungsbezogene Bewertungen</a:t>
            </a:r>
            <a:endParaRPr lang="de-AT" sz="1200" noProof="0" dirty="0"/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dirty="0"/>
              <a:t>Motivation zum Unterwegssein</a:t>
            </a:r>
            <a:endParaRPr lang="de-AT" sz="1200" noProof="0" dirty="0"/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dirty="0"/>
              <a:t>Weitere psychologische Konstrukte: 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Identität</a:t>
            </a:r>
            <a:r>
              <a:rPr lang="de-AT" sz="1200" dirty="0"/>
              <a:t> und symbolische Bedeutung</a:t>
            </a:r>
            <a:r>
              <a:rPr lang="de-AT" sz="1200" noProof="0" dirty="0"/>
              <a:t> 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dirty="0"/>
              <a:t>Subjektive Sicherheit </a:t>
            </a:r>
            <a:endParaRPr lang="de-AT" sz="1200" noProof="0" dirty="0"/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Gesundheitsbewusstsein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Umweltbewusstsein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Komfort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A11FAD92-EB20-6DDF-9048-29E1F4CD8C38}"/>
              </a:ext>
            </a:extLst>
          </p:cNvPr>
          <p:cNvSpPr txBox="1"/>
          <p:nvPr/>
        </p:nvSpPr>
        <p:spPr>
          <a:xfrm>
            <a:off x="338894" y="521463"/>
            <a:ext cx="2247175" cy="19595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300" b="1" noProof="0" dirty="0"/>
              <a:t>Soziale Normen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DE" sz="1200" dirty="0"/>
              <a:t>Wahrgenommene Häufigkeit der Nutzung von Verkehrsmitteln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DE" sz="1200"/>
              <a:t>Der  </a:t>
            </a:r>
            <a:r>
              <a:rPr lang="de-DE" sz="1200" dirty="0"/>
              <a:t>Peers</a:t>
            </a:r>
          </a:p>
          <a:p>
            <a:pPr marL="514294" lvl="1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de-AT" sz="1200" noProof="0" dirty="0"/>
              <a:t>der Eltern</a:t>
            </a:r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de-AT" sz="1200" noProof="0" dirty="0"/>
          </a:p>
          <a:p>
            <a:pPr marL="171450" indent="-17145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de-AT" sz="1200" noProof="0" dirty="0"/>
          </a:p>
          <a:p>
            <a:endParaRPr lang="de-AT" sz="1600" b="1" noProof="0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C61ACCD0-E941-38AF-9009-8E88E249ECE9}"/>
              </a:ext>
            </a:extLst>
          </p:cNvPr>
          <p:cNvSpPr txBox="1"/>
          <p:nvPr/>
        </p:nvSpPr>
        <p:spPr>
          <a:xfrm>
            <a:off x="349283" y="3718285"/>
            <a:ext cx="8442797" cy="6617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1300" b="1" noProof="0" dirty="0"/>
              <a:t>Mobilitätsverhalten</a:t>
            </a:r>
          </a:p>
          <a:p>
            <a:pPr marL="514294" lvl="1" indent="-171450">
              <a:buFont typeface="Arial" panose="020B0604020202020204" pitchFamily="34" charset="0"/>
              <a:buChar char="•"/>
            </a:pPr>
            <a:r>
              <a:rPr lang="de-DE" sz="1200" dirty="0"/>
              <a:t>Verkehrsmittelwahl für Schul- und Freizeitwege (tatsächlich und bevorzugt)</a:t>
            </a:r>
          </a:p>
          <a:p>
            <a:pPr marL="514294" lvl="1" indent="-171450">
              <a:buFont typeface="Arial" panose="020B0604020202020204" pitchFamily="34" charset="0"/>
              <a:buChar char="•"/>
            </a:pPr>
            <a:r>
              <a:rPr lang="de-DE" sz="1200" dirty="0"/>
              <a:t>Start- und Zieladressen (dienen zur Angabe von Wegeattributen)</a:t>
            </a:r>
            <a:endParaRPr lang="de-AT" sz="1200" noProof="0" dirty="0"/>
          </a:p>
        </p:txBody>
      </p:sp>
      <p:pic>
        <p:nvPicPr>
          <p:cNvPr id="16" name="Grafik 15" descr="Home1 Silhouette">
            <a:extLst>
              <a:ext uri="{FF2B5EF4-FFF2-40B4-BE49-F238E27FC236}">
                <a16:creationId xmlns:a16="http://schemas.microsoft.com/office/drawing/2014/main" id="{9665B4C3-6AD0-08DA-7410-AC9186CC6F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77317" y="2838589"/>
            <a:ext cx="781901" cy="781901"/>
          </a:xfrm>
          <a:prstGeom prst="rect">
            <a:avLst/>
          </a:prstGeom>
        </p:spPr>
      </p:pic>
      <p:pic>
        <p:nvPicPr>
          <p:cNvPr id="19" name="Grafik 18" descr="Straßenbahnwagen Silhouette">
            <a:extLst>
              <a:ext uri="{FF2B5EF4-FFF2-40B4-BE49-F238E27FC236}">
                <a16:creationId xmlns:a16="http://schemas.microsoft.com/office/drawing/2014/main" id="{D4B23F1C-0FEA-9037-083D-97E5D28D1E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52351" y="3826426"/>
            <a:ext cx="677108" cy="677108"/>
          </a:xfrm>
          <a:prstGeom prst="rect">
            <a:avLst/>
          </a:prstGeom>
        </p:spPr>
      </p:pic>
      <p:pic>
        <p:nvPicPr>
          <p:cNvPr id="21" name="Grafik 20" descr="Radfahren Silhouette">
            <a:extLst>
              <a:ext uri="{FF2B5EF4-FFF2-40B4-BE49-F238E27FC236}">
                <a16:creationId xmlns:a16="http://schemas.microsoft.com/office/drawing/2014/main" id="{F4B71D38-0F3B-920E-B3E9-8D7E19F255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41015" y="4037779"/>
            <a:ext cx="463567" cy="46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561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833AA-FCD7-2129-2C8C-E416EFA85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2048FB3-3611-A186-111D-F3B2F4970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8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266A602-2076-9B6F-4504-FF1C9CDA73CE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sz="2800" noProof="0" dirty="0"/>
              <a:t>Stichproben Charakteristika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D8C22A4-8537-7A98-9BD4-0C5FFE39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7636E2BB-44C1-ED0C-164B-8B3D39090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980674"/>
              </p:ext>
            </p:extLst>
          </p:nvPr>
        </p:nvGraphicFramePr>
        <p:xfrm>
          <a:off x="446475" y="1112289"/>
          <a:ext cx="3698392" cy="2772000"/>
        </p:xfrm>
        <a:graphic>
          <a:graphicData uri="http://schemas.openxmlformats.org/drawingml/2006/table">
            <a:tbl>
              <a:tblPr firstRow="1" firstCol="1" bandRow="1"/>
              <a:tblGrid>
                <a:gridCol w="2762392">
                  <a:extLst>
                    <a:ext uri="{9D8B030D-6E8A-4147-A177-3AD203B41FA5}">
                      <a16:colId xmlns:a16="http://schemas.microsoft.com/office/drawing/2014/main" val="254625587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1647952933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i="1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Stichprobengröße (# an Personen)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1,788	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7565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i="1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Geschlecht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de-AT" sz="1400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656734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männlich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49.1%	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868097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weiblich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kern="12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50.3% </a:t>
                      </a: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837506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kern="12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anderes</a:t>
                      </a: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kern="12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0.6%</a:t>
                      </a: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378920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i="1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Alter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17513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&lt;11 </a:t>
                      </a:r>
                      <a:r>
                        <a:rPr lang="de-AT" sz="14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13.6%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06244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</a:t>
                      </a:r>
                      <a:r>
                        <a:rPr lang="de-AT" sz="14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27.8%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895112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 </a:t>
                      </a:r>
                      <a:r>
                        <a:rPr lang="de-AT" sz="14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28.3%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72813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 </a:t>
                      </a:r>
                      <a:r>
                        <a:rPr lang="de-AT" sz="14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20.1%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45770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kern="12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&gt;14 </a:t>
                      </a:r>
                      <a:r>
                        <a:rPr lang="de-AT" sz="1400" kern="12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yrs</a:t>
                      </a:r>
                      <a:endParaRPr lang="de-AT" sz="1400" kern="1200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kern="12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10.2%</a:t>
                      </a: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0690438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29B7C4A7-D592-4A4E-BCD8-2A36EC0BBA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3046375"/>
              </p:ext>
            </p:extLst>
          </p:nvPr>
        </p:nvGraphicFramePr>
        <p:xfrm>
          <a:off x="4747554" y="1129222"/>
          <a:ext cx="3135565" cy="1512000"/>
        </p:xfrm>
        <a:graphic>
          <a:graphicData uri="http://schemas.openxmlformats.org/drawingml/2006/table">
            <a:tbl>
              <a:tblPr firstRow="1" firstCol="1" bandRow="1"/>
              <a:tblGrid>
                <a:gridCol w="2177689">
                  <a:extLst>
                    <a:ext uri="{9D8B030D-6E8A-4147-A177-3AD203B41FA5}">
                      <a16:colId xmlns:a16="http://schemas.microsoft.com/office/drawing/2014/main" val="254625587"/>
                    </a:ext>
                  </a:extLst>
                </a:gridCol>
                <a:gridCol w="957876">
                  <a:extLst>
                    <a:ext uri="{9D8B030D-6E8A-4147-A177-3AD203B41FA5}">
                      <a16:colId xmlns:a16="http://schemas.microsoft.com/office/drawing/2014/main" val="1647952933"/>
                    </a:ext>
                  </a:extLst>
                </a:gridCol>
              </a:tblGrid>
              <a:tr h="252000">
                <a:tc gridSpan="2"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i="1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Verfügbarkeit an Verkehrsmitteln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indent="18034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de-AT" sz="1400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80604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Fahrrad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88.4%	  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5838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Roller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67.5%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5986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e-scooter</a:t>
                      </a: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/e-bike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31.8%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74645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Öffi Zeitkarte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81.8%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511201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180340"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Pkw im Haushalt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467995" algn="r"/>
                          <a:tab pos="504190" algn="l"/>
                        </a:tabLst>
                      </a:pPr>
                      <a:r>
                        <a:rPr lang="de-AT" sz="140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93.3%</a:t>
                      </a:r>
                      <a:endParaRPr lang="de-AT" sz="1400" noProof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3597" marR="3359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7097606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AA317908-B995-E5C2-5E2F-02D3744FA345}"/>
              </a:ext>
            </a:extLst>
          </p:cNvPr>
          <p:cNvSpPr txBox="1"/>
          <p:nvPr/>
        </p:nvSpPr>
        <p:spPr>
          <a:xfrm>
            <a:off x="379661" y="4035385"/>
            <a:ext cx="35814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400" i="1" noProof="0" dirty="0" err="1">
                <a:solidFill>
                  <a:srgbClr val="FF0000"/>
                </a:solidFill>
              </a:rPr>
              <a:t>Please</a:t>
            </a:r>
            <a:r>
              <a:rPr lang="de-AT" sz="1400" i="1" noProof="0" dirty="0">
                <a:solidFill>
                  <a:srgbClr val="FF0000"/>
                </a:solidFill>
              </a:rPr>
              <a:t> </a:t>
            </a:r>
            <a:r>
              <a:rPr lang="de-AT" sz="1400" i="1" noProof="0" dirty="0" err="1">
                <a:solidFill>
                  <a:srgbClr val="FF0000"/>
                </a:solidFill>
              </a:rPr>
              <a:t>note</a:t>
            </a:r>
            <a:r>
              <a:rPr lang="de-AT" sz="1400" i="1" noProof="0" dirty="0">
                <a:solidFill>
                  <a:srgbClr val="FF0000"/>
                </a:solidFill>
              </a:rPr>
              <a:t>. These </a:t>
            </a:r>
            <a:r>
              <a:rPr lang="de-AT" sz="1400" i="1" noProof="0" dirty="0" err="1">
                <a:solidFill>
                  <a:srgbClr val="FF0000"/>
                </a:solidFill>
              </a:rPr>
              <a:t>are</a:t>
            </a:r>
            <a:r>
              <a:rPr lang="de-AT" sz="1400" i="1" noProof="0" dirty="0">
                <a:solidFill>
                  <a:srgbClr val="FF0000"/>
                </a:solidFill>
              </a:rPr>
              <a:t> not the final </a:t>
            </a:r>
            <a:r>
              <a:rPr lang="de-AT" sz="1400" i="1" noProof="0" dirty="0" err="1">
                <a:solidFill>
                  <a:srgbClr val="FF0000"/>
                </a:solidFill>
              </a:rPr>
              <a:t>figures</a:t>
            </a:r>
            <a:r>
              <a:rPr lang="de-AT" sz="1400" i="1" noProof="0" dirty="0">
                <a:solidFill>
                  <a:srgbClr val="FF0000"/>
                </a:solidFill>
              </a:rPr>
              <a:t>!</a:t>
            </a:r>
            <a:endParaRPr lang="de-AT" sz="900" i="1" noProof="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76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DD06A-80EF-DC7B-32F8-B6B5C99B3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3993650-F052-084B-5B86-01A33DC1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9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E37314F5-0487-2622-02BE-79472272BCE4}"/>
              </a:ext>
            </a:extLst>
          </p:cNvPr>
          <p:cNvSpPr txBox="1">
            <a:spLocks/>
          </p:cNvSpPr>
          <p:nvPr/>
        </p:nvSpPr>
        <p:spPr>
          <a:xfrm>
            <a:off x="264285" y="253605"/>
            <a:ext cx="8530432" cy="2157702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AT" sz="2800" noProof="0" dirty="0"/>
              <a:t>Erste Ergebnisse</a:t>
            </a:r>
          </a:p>
          <a:p>
            <a:r>
              <a:rPr lang="de-DE" sz="2000" noProof="0" dirty="0"/>
              <a:t>Schulweg: Wie St. Pöltens Unterstufen - SchülerInnen unterwegs sind – und wie sie es sich wünschen</a:t>
            </a:r>
          </a:p>
          <a:p>
            <a:endParaRPr lang="de-DE" sz="1000" noProof="0" dirty="0"/>
          </a:p>
          <a:p>
            <a:pPr algn="ctr"/>
            <a:r>
              <a:rPr lang="de-AT" sz="2000" i="1" dirty="0">
                <a:solidFill>
                  <a:srgbClr val="3F7C34"/>
                </a:solidFill>
              </a:rPr>
              <a:t>Fahrrad-Potenzial: Nur 8 % radeln zur Schule – aber 21 % würden gerne.</a:t>
            </a:r>
            <a:endParaRPr lang="de-DE" sz="2000" i="1" dirty="0">
              <a:solidFill>
                <a:srgbClr val="3F7C34"/>
              </a:solidFill>
            </a:endParaRPr>
          </a:p>
          <a:p>
            <a:endParaRPr lang="de-DE" sz="2800" noProof="0" dirty="0"/>
          </a:p>
          <a:p>
            <a:endParaRPr lang="de-AT" sz="2800" noProof="0" dirty="0"/>
          </a:p>
          <a:p>
            <a:endParaRPr lang="de-AT" sz="2800" noProof="0" dirty="0"/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2C13DF17-97CC-C51B-5A4E-6501309A9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C240126-9AAD-E200-D542-4BCA7A59DE10}"/>
              </a:ext>
            </a:extLst>
          </p:cNvPr>
          <p:cNvSpPr txBox="1"/>
          <p:nvPr/>
        </p:nvSpPr>
        <p:spPr>
          <a:xfrm>
            <a:off x="264285" y="2305012"/>
            <a:ext cx="3989368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de-AT" dirty="0"/>
              <a:t>🚲 </a:t>
            </a:r>
            <a:r>
              <a:rPr lang="de-AT" b="1" dirty="0"/>
              <a:t>Fahrrad wird unterschätzt:</a:t>
            </a:r>
            <a:r>
              <a:rPr lang="de-AT" dirty="0"/>
              <a:t> Wunsch (21 %) fast 3× höher als Realität (8 %) </a:t>
            </a:r>
            <a:endParaRPr lang="de-AT" dirty="0">
              <a:highlight>
                <a:srgbClr val="FFFF00"/>
              </a:highlight>
            </a:endParaRPr>
          </a:p>
          <a:p>
            <a:pPr lvl="0"/>
            <a:endParaRPr lang="de-AT" dirty="0"/>
          </a:p>
          <a:p>
            <a:pPr lvl="0"/>
            <a:r>
              <a:rPr lang="de-AT" dirty="0"/>
              <a:t>🚌 </a:t>
            </a:r>
            <a:r>
              <a:rPr lang="de-AT" b="1" dirty="0"/>
              <a:t>ÖV trägt den Schulweg:</a:t>
            </a:r>
            <a:r>
              <a:rPr lang="de-AT" dirty="0"/>
              <a:t> Fast </a:t>
            </a:r>
            <a:r>
              <a:rPr lang="de-AT" dirty="0" err="1"/>
              <a:t>jede:r</a:t>
            </a:r>
            <a:r>
              <a:rPr lang="de-AT" dirty="0"/>
              <a:t> Zweite fährt heute mit Bus &amp; Bahn, ist aber deutlich weniger gewünscht</a:t>
            </a:r>
          </a:p>
          <a:p>
            <a:pPr lvl="0"/>
            <a:endParaRPr lang="de-AT" dirty="0"/>
          </a:p>
          <a:p>
            <a:pPr lvl="0"/>
            <a:r>
              <a:rPr lang="de-AT" dirty="0"/>
              <a:t>👫 </a:t>
            </a:r>
            <a:r>
              <a:rPr lang="de-AT" b="1" dirty="0"/>
              <a:t>Kaum Geschlechterunterschiede</a:t>
            </a:r>
            <a:r>
              <a:rPr lang="de-AT" dirty="0"/>
              <a:t> – nur beim realisierten Radfahren: Burschen 10 %, Mädchen 6 %</a:t>
            </a:r>
          </a:p>
          <a:p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A17C84C-3D1C-63E2-E9AF-A10B640002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02"/>
          <a:stretch>
            <a:fillRect/>
          </a:stretch>
        </p:blipFill>
        <p:spPr>
          <a:xfrm>
            <a:off x="4355253" y="2305012"/>
            <a:ext cx="4572000" cy="209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8293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142DB-6DAA-7C55-86E8-0B8E68BBB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B525538-9DA8-E2E0-7D07-83695E877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0F4AE-ED44-418B-82A8-29173D54C451}" type="slidenum">
              <a:rPr lang="de-AT" noProof="0" smtClean="0"/>
              <a:pPr/>
              <a:t>10</a:t>
            </a:fld>
            <a:endParaRPr lang="de-AT" noProof="0" dirty="0"/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29134D71-2866-6A55-02DC-E5DE363CF79A}"/>
              </a:ext>
            </a:extLst>
          </p:cNvPr>
          <p:cNvSpPr txBox="1">
            <a:spLocks/>
          </p:cNvSpPr>
          <p:nvPr/>
        </p:nvSpPr>
        <p:spPr>
          <a:xfrm>
            <a:off x="299027" y="320279"/>
            <a:ext cx="8530432" cy="994173"/>
          </a:xfrm>
          <a:prstGeom prst="rect">
            <a:avLst/>
          </a:prstGeom>
        </p:spPr>
        <p:txBody>
          <a:bodyPr/>
          <a:lstStyle>
            <a:lvl1pPr algn="l" defTabSz="137173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de-AT" sz="2800" noProof="0" dirty="0"/>
              <a:t>Erste Ergebnisse </a:t>
            </a:r>
          </a:p>
          <a:p>
            <a:r>
              <a:rPr lang="de-DE" sz="2000" dirty="0"/>
              <a:t>Freizeitwege: Wie St. Pöltens Unterstufen – SchülerInnen in ihrer Freizeit unterwegs sind – und wie sie es sich wünschen</a:t>
            </a:r>
          </a:p>
          <a:p>
            <a:endParaRPr lang="de-DE" sz="1000" dirty="0"/>
          </a:p>
          <a:p>
            <a:pPr algn="ctr"/>
            <a:r>
              <a:rPr lang="de-DE" sz="2000" i="1" dirty="0">
                <a:solidFill>
                  <a:srgbClr val="3F7C34"/>
                </a:solidFill>
              </a:rPr>
              <a:t>Aktive Mobilität dominiert die Freizeit: Fast </a:t>
            </a:r>
            <a:r>
              <a:rPr lang="de-DE" sz="2000" i="1" dirty="0" err="1">
                <a:solidFill>
                  <a:srgbClr val="3F7C34"/>
                </a:solidFill>
              </a:rPr>
              <a:t>jede:r</a:t>
            </a:r>
            <a:r>
              <a:rPr lang="de-DE" sz="2000" i="1" dirty="0">
                <a:solidFill>
                  <a:srgbClr val="3F7C34"/>
                </a:solidFill>
              </a:rPr>
              <a:t> Zweite geht oder radelt – der Wunsch liegt sogar höher.</a:t>
            </a:r>
          </a:p>
          <a:p>
            <a:endParaRPr lang="de-DE" sz="2000" dirty="0"/>
          </a:p>
          <a:p>
            <a:r>
              <a:rPr lang="de-AT" sz="2800" noProof="0" dirty="0"/>
              <a:t> </a:t>
            </a:r>
          </a:p>
        </p:txBody>
      </p:sp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67BE5527-B87D-4AFD-F1FF-C7F9C4EFF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14018" y="4802036"/>
            <a:ext cx="5915964" cy="220612"/>
          </a:xfrm>
        </p:spPr>
        <p:txBody>
          <a:bodyPr/>
          <a:lstStyle/>
          <a:p>
            <a:r>
              <a:rPr lang="de-AT" noProof="0" dirty="0"/>
              <a:t>Tag der Aktiven Mobilität | 19.09.2026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7A91D76-59F9-59B2-C78F-EFDD5F1EB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333" y="2186718"/>
            <a:ext cx="4439464" cy="2219732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14E8EAE-6A7F-0D5A-766F-D628FB0F551B}"/>
              </a:ext>
            </a:extLst>
          </p:cNvPr>
          <p:cNvSpPr txBox="1"/>
          <p:nvPr/>
        </p:nvSpPr>
        <p:spPr>
          <a:xfrm>
            <a:off x="243965" y="2116826"/>
            <a:ext cx="3989368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🚲 </a:t>
            </a:r>
            <a:r>
              <a:rPr lang="de-AT" b="1" dirty="0"/>
              <a:t>Fahrrad mit Luft nach oben:</a:t>
            </a:r>
            <a:r>
              <a:rPr lang="de-AT" dirty="0"/>
              <a:t> Wunsch (27 %) höher als Realität (20 %) – auch in der Freizeit gewünschter als gelebt</a:t>
            </a:r>
          </a:p>
          <a:p>
            <a:endParaRPr lang="de-AT" dirty="0"/>
          </a:p>
          <a:p>
            <a:r>
              <a:rPr lang="de-AT" dirty="0"/>
              <a:t>🚗 </a:t>
            </a:r>
            <a:r>
              <a:rPr lang="de-AT" b="1" dirty="0"/>
              <a:t>Auto dominiert die Freizeit:</a:t>
            </a:r>
            <a:r>
              <a:rPr lang="de-AT" dirty="0"/>
              <a:t> Fast </a:t>
            </a:r>
            <a:r>
              <a:rPr lang="de-AT" dirty="0" err="1"/>
              <a:t>jede:r</a:t>
            </a:r>
            <a:r>
              <a:rPr lang="de-AT" dirty="0"/>
              <a:t> Dritte ist (fast) immer mit dem Auto unterwegs – Wunsch und Realität decken sich genau (31 %)</a:t>
            </a:r>
          </a:p>
          <a:p>
            <a:endParaRPr lang="de-AT" dirty="0"/>
          </a:p>
          <a:p>
            <a:r>
              <a:rPr lang="de-AT" dirty="0"/>
              <a:t>👫 </a:t>
            </a:r>
            <a:r>
              <a:rPr lang="de-AT" b="1" dirty="0"/>
              <a:t>Deutliche Geschlechterunterschiede beim realisierten Radfahren:</a:t>
            </a:r>
            <a:r>
              <a:rPr lang="de-AT" dirty="0"/>
              <a:t> Burschen 26 %, Mädchen 13 % – Burschen fahren in der Freizeit doppelt so oft Rad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269982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081AD-14D6-2EFC-D513-0F1791534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36BBF99A-DA99-E0D9-8044-9CF0D24A5F7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021" y="0"/>
            <a:ext cx="3509962" cy="5143500"/>
          </a:xfr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4DE8BC-184B-5C01-1F17-451C051619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5727" y="1635485"/>
            <a:ext cx="4897566" cy="1971345"/>
          </a:xfrm>
          <a:prstGeom prst="rect">
            <a:avLst/>
          </a:prstGeom>
        </p:spPr>
        <p:txBody>
          <a:bodyPr/>
          <a:lstStyle/>
          <a:p>
            <a:br>
              <a:rPr lang="de-AT" sz="3200" b="0" noProof="0" dirty="0"/>
            </a:br>
            <a:r>
              <a:rPr lang="de-AT" sz="2800" b="0" noProof="0" dirty="0"/>
              <a:t>Aktiv unterwegs in St. Pölten!? Ergebnisse einer Schüler*innen-Befragung</a:t>
            </a:r>
            <a:r>
              <a:rPr lang="de-AT" sz="3200" b="0" noProof="0" dirty="0"/>
              <a:t>	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F4A3D5E-80AD-8868-6D7C-98C2FBD3A4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24" y="3551515"/>
            <a:ext cx="4931402" cy="1269000"/>
          </a:xfrm>
        </p:spPr>
        <p:txBody>
          <a:bodyPr/>
          <a:lstStyle/>
          <a:p>
            <a:r>
              <a:rPr lang="de-AT" sz="1400" noProof="0" dirty="0"/>
              <a:t>Juliane Stark, Reinhard </a:t>
            </a:r>
            <a:r>
              <a:rPr lang="de-AT" sz="1400" noProof="0" dirty="0" err="1"/>
              <a:t>Hössinger</a:t>
            </a:r>
            <a:r>
              <a:rPr lang="de-AT" sz="1400" noProof="0" dirty="0"/>
              <a:t>, Tobias Dürhammer Institut für Verkehrswesen, </a:t>
            </a:r>
          </a:p>
          <a:p>
            <a:r>
              <a:rPr lang="de-AT" sz="1400" noProof="0" dirty="0"/>
              <a:t>Universität für Bodenkultur Wien</a:t>
            </a:r>
          </a:p>
          <a:p>
            <a:endParaRPr lang="de-AT" noProof="0" dirty="0"/>
          </a:p>
          <a:p>
            <a:r>
              <a:rPr lang="de-AT" sz="1400" noProof="0" dirty="0"/>
              <a:t>Tag der Aktiven Mobilität, 19.09.2026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081218B-729C-606A-1F49-DD1826FCC9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26"/>
          <a:stretch/>
        </p:blipFill>
        <p:spPr>
          <a:xfrm>
            <a:off x="7887846" y="4680015"/>
            <a:ext cx="785870" cy="58174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9BD2348-1547-B86F-2868-62B6C7126D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5522" y="4600603"/>
            <a:ext cx="306654" cy="54532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053D7B0-1299-45DD-43E8-3DE2434353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6015" y="453013"/>
            <a:ext cx="1858301" cy="44891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A7C89BF-1504-854D-C224-3CBD3C4FA48B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053640"/>
              </a:clrFrom>
              <a:clrTo>
                <a:srgbClr val="05364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7871" y="4600603"/>
            <a:ext cx="1997832" cy="46723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DD962EA8-12B2-66BE-D66A-270F8053B8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0420" y="390587"/>
            <a:ext cx="1132463" cy="48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98216"/>
      </p:ext>
    </p:extLst>
  </p:cSld>
  <p:clrMapOvr>
    <a:masterClrMapping/>
  </p:clrMapOvr>
</p:sld>
</file>

<file path=ppt/theme/theme1.xml><?xml version="1.0" encoding="utf-8"?>
<a:theme xmlns:a="http://schemas.openxmlformats.org/drawingml/2006/main" name="01-Titel-Cool Green">
  <a:themeElements>
    <a:clrScheme name="BOKU-CD-2024">
      <a:dk1>
        <a:srgbClr val="000000"/>
      </a:dk1>
      <a:lt1>
        <a:sysClr val="window" lastClr="FFFFFF"/>
      </a:lt1>
      <a:dk2>
        <a:srgbClr val="00AA5A"/>
      </a:dk2>
      <a:lt2>
        <a:srgbClr val="FFFFFF"/>
      </a:lt2>
      <a:accent1>
        <a:srgbClr val="E6641E"/>
      </a:accent1>
      <a:accent2>
        <a:srgbClr val="00AA5A"/>
      </a:accent2>
      <a:accent3>
        <a:srgbClr val="39288C"/>
      </a:accent3>
      <a:accent4>
        <a:srgbClr val="FDC400"/>
      </a:accent4>
      <a:accent5>
        <a:srgbClr val="E30613"/>
      </a:accent5>
      <a:accent6>
        <a:srgbClr val="0070C0"/>
      </a:accent6>
      <a:hlink>
        <a:srgbClr val="0070C0"/>
      </a:hlink>
      <a:folHlink>
        <a:srgbClr val="7F7F7F"/>
      </a:folHlink>
    </a:clrScheme>
    <a:fontScheme name="BOKU-CD-2024-Aptos">
      <a:majorFont>
        <a:latin typeface="Aptos Semi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-04-19-BOKU-CD-2024-Powerpoint-Vorlage-16-9-Allgemein.pptx" id="{712BE558-3BC3-4E39-AED3-7F0E59BE5FCE}" vid="{9878EDAD-318C-4C0E-A158-2AA80C4A7C96}"/>
    </a:ext>
  </a:extLst>
</a:theme>
</file>

<file path=ppt/theme/theme2.xml><?xml version="1.0" encoding="utf-8"?>
<a:theme xmlns:a="http://schemas.openxmlformats.org/drawingml/2006/main" name="01-Titel-weiss">
  <a:themeElements>
    <a:clrScheme name="BOKU-CD-2024">
      <a:dk1>
        <a:srgbClr val="000000"/>
      </a:dk1>
      <a:lt1>
        <a:sysClr val="window" lastClr="FFFFFF"/>
      </a:lt1>
      <a:dk2>
        <a:srgbClr val="00AA5A"/>
      </a:dk2>
      <a:lt2>
        <a:srgbClr val="FFFFFF"/>
      </a:lt2>
      <a:accent1>
        <a:srgbClr val="E6641E"/>
      </a:accent1>
      <a:accent2>
        <a:srgbClr val="00AA5A"/>
      </a:accent2>
      <a:accent3>
        <a:srgbClr val="39288C"/>
      </a:accent3>
      <a:accent4>
        <a:srgbClr val="FDC400"/>
      </a:accent4>
      <a:accent5>
        <a:srgbClr val="E30613"/>
      </a:accent5>
      <a:accent6>
        <a:srgbClr val="0070C0"/>
      </a:accent6>
      <a:hlink>
        <a:srgbClr val="0070C0"/>
      </a:hlink>
      <a:folHlink>
        <a:srgbClr val="7F7F7F"/>
      </a:folHlink>
    </a:clrScheme>
    <a:fontScheme name="BOKU-CD-2024-Aptos">
      <a:majorFont>
        <a:latin typeface="Aptos Semi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-04-19-BOKU-CD-2024-Powerpoint-Vorlage-16-9-Allgemein.pptx" id="{712BE558-3BC3-4E39-AED3-7F0E59BE5FCE}" vid="{0BBD8B30-176E-4644-9FBC-D673232B7DEB}"/>
    </a:ext>
  </a:extLst>
</a:theme>
</file>

<file path=ppt/theme/theme3.xml><?xml version="1.0" encoding="utf-8"?>
<a:theme xmlns:a="http://schemas.openxmlformats.org/drawingml/2006/main" name="03-Content">
  <a:themeElements>
    <a:clrScheme name="BOKU-CD-2024">
      <a:dk1>
        <a:srgbClr val="000000"/>
      </a:dk1>
      <a:lt1>
        <a:sysClr val="window" lastClr="FFFFFF"/>
      </a:lt1>
      <a:dk2>
        <a:srgbClr val="00AA5A"/>
      </a:dk2>
      <a:lt2>
        <a:srgbClr val="FFFFFF"/>
      </a:lt2>
      <a:accent1>
        <a:srgbClr val="00AA5A"/>
      </a:accent1>
      <a:accent2>
        <a:srgbClr val="E6641E"/>
      </a:accent2>
      <a:accent3>
        <a:srgbClr val="39288C"/>
      </a:accent3>
      <a:accent4>
        <a:srgbClr val="FDC400"/>
      </a:accent4>
      <a:accent5>
        <a:srgbClr val="E30613"/>
      </a:accent5>
      <a:accent6>
        <a:srgbClr val="0070C0"/>
      </a:accent6>
      <a:hlink>
        <a:srgbClr val="0070C0"/>
      </a:hlink>
      <a:folHlink>
        <a:srgbClr val="7F7F7F"/>
      </a:folHlink>
    </a:clrScheme>
    <a:fontScheme name="BOKU-CD-2024-Aptos">
      <a:majorFont>
        <a:latin typeface="Aptos Semi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4-04-19-BOKU-CD-2024-Powerpoint-Vorlage-16-9-Allgemein.pptx" id="{712BE558-3BC3-4E39-AED3-7F0E59BE5FCE}" vid="{6EE63700-6C59-4780-A07F-961698015C89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Regionalkonferenz_Keynote_Stark</Template>
  <TotalTime>0</TotalTime>
  <Words>940</Words>
  <Application>Microsoft Office PowerPoint</Application>
  <PresentationFormat>Bildschirmpräsentation (16:9)</PresentationFormat>
  <Paragraphs>188</Paragraphs>
  <Slides>11</Slides>
  <Notes>11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11</vt:i4>
      </vt:variant>
    </vt:vector>
  </HeadingPairs>
  <TitlesOfParts>
    <vt:vector size="22" baseType="lpstr">
      <vt:lpstr>Calibri</vt:lpstr>
      <vt:lpstr>Wingdings</vt:lpstr>
      <vt:lpstr>Aptos</vt:lpstr>
      <vt:lpstr>Wingdings 3</vt:lpstr>
      <vt:lpstr>Roboto</vt:lpstr>
      <vt:lpstr>Fira Sans Extra Condensed</vt:lpstr>
      <vt:lpstr>Times New Roman</vt:lpstr>
      <vt:lpstr>Arial</vt:lpstr>
      <vt:lpstr>01-Titel-Cool Green</vt:lpstr>
      <vt:lpstr>01-Titel-weiss</vt:lpstr>
      <vt:lpstr>03-Content</vt:lpstr>
      <vt:lpstr> Aktiv unterwegs in St. Pölten!? Ergebnisse einer Schüler*innen-Befragung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Aktiv unterwegs in St. Pölten!? Ergebnisse einer Schüler*innen-Befragung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Infos zum Start</dc:title>
  <dc:creator>Juliane Stark</dc:creator>
  <cp:lastModifiedBy>Dürhammer Tobias</cp:lastModifiedBy>
  <cp:revision>278</cp:revision>
  <cp:lastPrinted>2026-06-18T10:32:55Z</cp:lastPrinted>
  <dcterms:created xsi:type="dcterms:W3CDTF">2024-11-07T07:21:11Z</dcterms:created>
  <dcterms:modified xsi:type="dcterms:W3CDTF">2026-09-17T09:44:09Z</dcterms:modified>
</cp:coreProperties>
</file>